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Inconsolata"/>
      <p:regular r:id="rId29"/>
      <p:bold r:id="rId30"/>
    </p:embeddedFont>
    <p:embeddedFont>
      <p:font typeface="Poppins"/>
      <p:regular r:id="rId31"/>
      <p:bold r:id="rId32"/>
      <p:italic r:id="rId33"/>
      <p:boldItalic r:id="rId34"/>
    </p:embeddedFont>
    <p:embeddedFont>
      <p:font typeface="Inconsolata SemiBold"/>
      <p:regular r:id="rId35"/>
      <p:bold r:id="rId36"/>
    </p:embeddedFont>
    <p:embeddedFont>
      <p:font typeface="Poppins Light"/>
      <p:regular r:id="rId37"/>
      <p:bold r:id="rId38"/>
      <p:italic r:id="rId39"/>
      <p:boldItalic r:id="rId40"/>
    </p:embeddedFont>
    <p:embeddedFont>
      <p:font typeface="Inconsolata Medium"/>
      <p:regular r:id="rId41"/>
      <p:bold r:id="rId42"/>
    </p:embeddedFont>
    <p:embeddedFont>
      <p:font typeface="Poppins SemiBold"/>
      <p:regular r:id="rId43"/>
      <p:bold r:id="rId44"/>
      <p:italic r:id="rId45"/>
      <p:boldItalic r:id="rId46"/>
    </p:embeddedFont>
    <p:embeddedFont>
      <p:font typeface="Inconsolata Black"/>
      <p:bold r:id="rId47"/>
    </p:embeddedFont>
    <p:embeddedFont>
      <p:font typeface="Inconsolata Light"/>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333">
          <p15:clr>
            <a:srgbClr val="747775"/>
          </p15:clr>
        </p15:guide>
      </p15:sldGuideLst>
    </p:ext>
    <p:ext uri="GoogleSlidesCustomDataVersion2">
      <go:slidesCustomData xmlns:go="http://customooxmlschemas.google.com/" r:id="rId50" roundtripDataSignature="AMtx7mi+uDZbh1LuRH8ixnf51XjqvCbf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5E00A8-B908-400C-86B6-6C20ED300704}">
  <a:tblStyle styleId="{865E00A8-B908-400C-86B6-6C20ED300704}"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33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boldItalic.fntdata"/><Relationship Id="rId42" Type="http://schemas.openxmlformats.org/officeDocument/2006/relationships/font" Target="fonts/InconsolataMedium-bold.fntdata"/><Relationship Id="rId41" Type="http://schemas.openxmlformats.org/officeDocument/2006/relationships/font" Target="fonts/InconsolataMedium-regular.fntdata"/><Relationship Id="rId44" Type="http://schemas.openxmlformats.org/officeDocument/2006/relationships/font" Target="fonts/PoppinsSemiBold-bold.fntdata"/><Relationship Id="rId43" Type="http://schemas.openxmlformats.org/officeDocument/2006/relationships/font" Target="fonts/PoppinsSemiBold-regular.fntdata"/><Relationship Id="rId46" Type="http://schemas.openxmlformats.org/officeDocument/2006/relationships/font" Target="fonts/PoppinsSemiBold-boldItalic.fntdata"/><Relationship Id="rId45" Type="http://schemas.openxmlformats.org/officeDocument/2006/relationships/font" Target="fonts/Poppins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InconsolataLight-regular.fntdata"/><Relationship Id="rId47" Type="http://schemas.openxmlformats.org/officeDocument/2006/relationships/font" Target="fonts/InconsolataBlack-bold.fntdata"/><Relationship Id="rId49" Type="http://schemas.openxmlformats.org/officeDocument/2006/relationships/font" Target="fonts/Inconsolata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regular.fntdata"/><Relationship Id="rId30" Type="http://schemas.openxmlformats.org/officeDocument/2006/relationships/font" Target="fonts/Inconsolata-bold.fntdata"/><Relationship Id="rId33" Type="http://schemas.openxmlformats.org/officeDocument/2006/relationships/font" Target="fonts/Poppins-italic.fntdata"/><Relationship Id="rId32" Type="http://schemas.openxmlformats.org/officeDocument/2006/relationships/font" Target="fonts/Poppins-bold.fntdata"/><Relationship Id="rId35" Type="http://schemas.openxmlformats.org/officeDocument/2006/relationships/font" Target="fonts/InconsolataSemiBold-regular.fntdata"/><Relationship Id="rId34" Type="http://schemas.openxmlformats.org/officeDocument/2006/relationships/font" Target="fonts/Poppins-boldItalic.fntdata"/><Relationship Id="rId37" Type="http://schemas.openxmlformats.org/officeDocument/2006/relationships/font" Target="fonts/PoppinsLight-regular.fntdata"/><Relationship Id="rId36" Type="http://schemas.openxmlformats.org/officeDocument/2006/relationships/font" Target="fonts/InconsolataSemiBold-bold.fntdata"/><Relationship Id="rId39" Type="http://schemas.openxmlformats.org/officeDocument/2006/relationships/font" Target="fonts/PoppinsLight-italic.fntdata"/><Relationship Id="rId38" Type="http://schemas.openxmlformats.org/officeDocument/2006/relationships/font" Target="fonts/PoppinsLight-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font" Target="fonts/Inconsolata-regular.fntdata"/><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Oonugwito! Welcome and thank you for joining us!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how the timeline works for an Opportunity Project sprint. This is going to be a 12 to 14 week sprint cycle. And it's broken up into seven components, the first being user research. So before any sort of concept is designed, we're emphasizing a very human centered approach where the product teams are consulting with different user advocates, who represent the potential end users, to understand what might be the best potential product outcomes. So user research is the primary step. From there it goes into data exploration, which entails understanding the datasets that will empower and respond to these pressing challenges and ultimately be integrated into the product. Next is the concept pitch where the teams are pitching their concept to the rest of the cohort and after that is the beta demo. Next up is the product sustainability milestone where teams have the opportunity to work with product advisors to develop a sustainability and longevity plan. Next is an MVP demo which is the product in its minimum viability form. And then finally, products will launch at Census Open Innovation Summit.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So after the sprint, these products are owned and maintained by the teams that build them. That is a very crucial identifier that we at the Census Bureau or any of the federal agencies involved are not seeking these to be necessarily contracted or prodcured. The agencies can choose to engage further with these teams, but these teams are owning and operating these products for the long term. They are simply leveraging this methodology through the Opportunity Project through the Census Bureau to identify a problem and work towards finding solutions to these problems so that solutions can be more widespread and accessible to the American people . Teams can choose to submit their products in a prize competition that leverages the America Competes authority. We will be doing that likely on a biannual basis basis. So every other year, teams will be open to submit their product for a federal prize. And then agencies can of course choose to engage further for contractor procurement, but that is not expected from the onset of this process. So to quickly reiterate that: the goal of the Opportunity Project is really not to develop products for federal government. It's truly to develop products and solutions for communities and different groups outside of government. So we just want to make sure you know that we're very transparent about that. It's really not intended to be a sales pitch for government or a business development opportunity to directly receive a contract from participating. It is, however, an awesome opportunity to build partnerships and make connections with folks both within government and within the nonprofit space and with other tech companies and other organizations. But again just wanted to be really transparent that it's really not intended to be a contract mechanism or procurement mechanism for folks in the private sector.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I'll share a little bit more about how to get involved and we will have a q&amp;a session at the end so please feel free to just received your questions and and then we will hopefully get to all of them and if not, we'll provide our email so you can get in touch with us.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I'll share a little bit more about how to get involved and we will have a q&amp;a session at the end so please feel free to just received your questions and and then we will hopefully get to all of them and if not, we'll provide our email so you can get in touch with us.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I'll share a little bit more about how to get involved and we will have a q&amp;a session at the end so please feel free to just received your questions and and then we will hopefully get to all of them and if not, we'll provide our email so you can get in touch with us.</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Introductions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f70b4de2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f70b4de2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f70b4de2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f70b4de2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Hinch Xoputsee, toolthchalth kwinailth.  I’m Alaina Capoeman, citizen of Quinault Nation and the co-leader of this sprint. I started with the Census during the decennial in 2010 I returned for 2020. The Tribal Relations Program became a permanent program in 2021. There are four of us, I cover Alaska, Washington, Idaho, Oregon, Nevada, California and Hawaii. I am proud to co-lead with the fabulous Iris Friday. Iris please introduce yourself.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f70b4de2a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f70b4de2a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Take notes!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want to hold up two amazing women that have been helping us navigate this process. They are very responsive and helpful team members of the TOP. Dominica, please introduce yourself. Thera, please introduce yourself.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t>The Opportunity Project has been around more than 8 years now, more than 20 Sprint cycles, and we'll talk in a bit about what a sprint is. We've catalyzed the development of over 230 digital products which range from apps to maps to data visualizations, and AI algorithms and toolkits and more. We've worked with over 25 federal agencies, as well as some cities and NGOs, and we'll talk a little bit more about that. We, our participants have used over 350 open datasets we've engaged over 3000 stakeholders from outside of government Those include tech companies, nonprofits, universities, think tanks, and many others. And we through price competitions using America Competes authority has has given out over $400,000 in prizes over the last couple of years. And then we've showcased all of our work through six Demo days, two of which were demo week, or as last year, we called summit and we'll talk a little bit more about all of that in just a moment.</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So now we’ll move on to just share some background on the Opportunity Project how it works.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A key component of the TOP process is that we bring together a kind of a coalition of cross sector collaborators that support the tech teams (which we also sometimes call product teams, for problem statements that lend themselves to non-digital tools as well). The product teams are the ones that are building the solution to the identified problem. So we build this coalition of experts to really accelerate their progress through a very human centered approach. This coalition includes the federal agency policy experts who are the ones that identified these problem areas; federal data stewards, who answer questions about the data and help the teams to identify other relevant datasets, and then user advocates who represent the communities and potential end users that would be utilizing these products. We also bring on product advisors from outside of government who can help the teams to really think about the longer term sustainability and longevity of their products. So that's the broad overview of the cross sector collaboration that takes place within the TOP methodology.</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ME">
  <p:cSld name="CUSTOM_1_1">
    <p:bg>
      <p:bgPr>
        <a:solidFill>
          <a:srgbClr val="000000"/>
        </a:solidFill>
      </p:bgPr>
    </p:bg>
    <p:spTree>
      <p:nvGrpSpPr>
        <p:cNvPr id="50" name="Shape 50"/>
        <p:cNvGrpSpPr/>
        <p:nvPr/>
      </p:nvGrpSpPr>
      <p:grpSpPr>
        <a:xfrm>
          <a:off x="0" y="0"/>
          <a:ext cx="0" cy="0"/>
          <a:chOff x="0" y="0"/>
          <a:chExt cx="0" cy="0"/>
        </a:xfrm>
      </p:grpSpPr>
      <p:sp>
        <p:nvSpPr>
          <p:cNvPr id="51" name="Google Shape;51;p32"/>
          <p:cNvSpPr txBox="1"/>
          <p:nvPr>
            <p:ph type="title"/>
          </p:nvPr>
        </p:nvSpPr>
        <p:spPr>
          <a:xfrm>
            <a:off x="907950" y="2325450"/>
            <a:ext cx="7328100" cy="49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1">
                <a:solidFill>
                  <a:srgbClr val="FFFFFF"/>
                </a:solidFill>
              </a:defRPr>
            </a:lvl1pPr>
            <a:lvl2pPr lvl="1" algn="ctr">
              <a:lnSpc>
                <a:spcPct val="100000"/>
              </a:lnSpc>
              <a:spcBef>
                <a:spcPts val="0"/>
              </a:spcBef>
              <a:spcAft>
                <a:spcPts val="0"/>
              </a:spcAft>
              <a:buSzPts val="2800"/>
              <a:buNone/>
              <a:defRPr b="1"/>
            </a:lvl2pPr>
            <a:lvl3pPr lvl="2" algn="ctr">
              <a:lnSpc>
                <a:spcPct val="100000"/>
              </a:lnSpc>
              <a:spcBef>
                <a:spcPts val="0"/>
              </a:spcBef>
              <a:spcAft>
                <a:spcPts val="0"/>
              </a:spcAft>
              <a:buSzPts val="2800"/>
              <a:buNone/>
              <a:defRPr b="1"/>
            </a:lvl3pPr>
            <a:lvl4pPr lvl="3" algn="ctr">
              <a:lnSpc>
                <a:spcPct val="100000"/>
              </a:lnSpc>
              <a:spcBef>
                <a:spcPts val="0"/>
              </a:spcBef>
              <a:spcAft>
                <a:spcPts val="0"/>
              </a:spcAft>
              <a:buSzPts val="2800"/>
              <a:buNone/>
              <a:defRPr b="1"/>
            </a:lvl4pPr>
            <a:lvl5pPr lvl="4" algn="ctr">
              <a:lnSpc>
                <a:spcPct val="100000"/>
              </a:lnSpc>
              <a:spcBef>
                <a:spcPts val="0"/>
              </a:spcBef>
              <a:spcAft>
                <a:spcPts val="0"/>
              </a:spcAft>
              <a:buSzPts val="2800"/>
              <a:buNone/>
              <a:defRPr b="1"/>
            </a:lvl5pPr>
            <a:lvl6pPr lvl="5" algn="ctr">
              <a:lnSpc>
                <a:spcPct val="100000"/>
              </a:lnSpc>
              <a:spcBef>
                <a:spcPts val="0"/>
              </a:spcBef>
              <a:spcAft>
                <a:spcPts val="0"/>
              </a:spcAft>
              <a:buSzPts val="2800"/>
              <a:buNone/>
              <a:defRPr b="1"/>
            </a:lvl6pPr>
            <a:lvl7pPr lvl="6" algn="ctr">
              <a:lnSpc>
                <a:spcPct val="100000"/>
              </a:lnSpc>
              <a:spcBef>
                <a:spcPts val="0"/>
              </a:spcBef>
              <a:spcAft>
                <a:spcPts val="0"/>
              </a:spcAft>
              <a:buSzPts val="2800"/>
              <a:buNone/>
              <a:defRPr b="1"/>
            </a:lvl7pPr>
            <a:lvl8pPr lvl="7" algn="ctr">
              <a:lnSpc>
                <a:spcPct val="100000"/>
              </a:lnSpc>
              <a:spcBef>
                <a:spcPts val="0"/>
              </a:spcBef>
              <a:spcAft>
                <a:spcPts val="0"/>
              </a:spcAft>
              <a:buSzPts val="2800"/>
              <a:buNone/>
              <a:defRPr b="1"/>
            </a:lvl8pPr>
            <a:lvl9pPr lvl="8" algn="ctr">
              <a:lnSpc>
                <a:spcPct val="100000"/>
              </a:lnSpc>
              <a:spcBef>
                <a:spcPts val="0"/>
              </a:spcBef>
              <a:spcAft>
                <a:spcPts val="0"/>
              </a:spcAft>
              <a:buSzPts val="2800"/>
              <a:buNone/>
              <a:defRPr b="1"/>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box - footer 01">
  <p:cSld name="TITLE_AND_BODY_1">
    <p:spTree>
      <p:nvGrpSpPr>
        <p:cNvPr id="52" name="Shape 52"/>
        <p:cNvGrpSpPr/>
        <p:nvPr/>
      </p:nvGrpSpPr>
      <p:grpSpPr>
        <a:xfrm>
          <a:off x="0" y="0"/>
          <a:ext cx="0" cy="0"/>
          <a:chOff x="0" y="0"/>
          <a:chExt cx="0" cy="0"/>
        </a:xfrm>
      </p:grpSpPr>
      <p:sp>
        <p:nvSpPr>
          <p:cNvPr id="53" name="Google Shape;5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33"/>
          <p:cNvPicPr preferRelativeResize="0"/>
          <p:nvPr/>
        </p:nvPicPr>
        <p:blipFill rotWithShape="1">
          <a:blip r:embed="rId2">
            <a:alphaModFix/>
          </a:blip>
          <a:srcRect b="19" l="0" r="0" t="9"/>
          <a:stretch/>
        </p:blipFill>
        <p:spPr>
          <a:xfrm>
            <a:off x="0" y="0"/>
            <a:ext cx="9143995" cy="51408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box - footer 01 1">
  <p:cSld name="TITLE_AND_BODY_2">
    <p:spTree>
      <p:nvGrpSpPr>
        <p:cNvPr id="55" name="Shape 55"/>
        <p:cNvGrpSpPr/>
        <p:nvPr/>
      </p:nvGrpSpPr>
      <p:grpSpPr>
        <a:xfrm>
          <a:off x="0" y="0"/>
          <a:ext cx="0" cy="0"/>
          <a:chOff x="0" y="0"/>
          <a:chExt cx="0" cy="0"/>
        </a:xfrm>
      </p:grpSpPr>
      <p:sp>
        <p:nvSpPr>
          <p:cNvPr id="56" name="Google Shape;5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34"/>
          <p:cNvPicPr preferRelativeResize="0"/>
          <p:nvPr/>
        </p:nvPicPr>
        <p:blipFill rotWithShape="1">
          <a:blip r:embed="rId2">
            <a:alphaModFix/>
          </a:blip>
          <a:srcRect b="19" l="0" r="0" t="9"/>
          <a:stretch/>
        </p:blipFill>
        <p:spPr>
          <a:xfrm>
            <a:off x="0" y="0"/>
            <a:ext cx="9143995" cy="514083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box - footer 01 1 1">
  <p:cSld name="TITLE_AND_BODY_3">
    <p:spTree>
      <p:nvGrpSpPr>
        <p:cNvPr id="58" name="Shape 58"/>
        <p:cNvGrpSpPr/>
        <p:nvPr/>
      </p:nvGrpSpPr>
      <p:grpSpPr>
        <a:xfrm>
          <a:off x="0" y="0"/>
          <a:ext cx="0" cy="0"/>
          <a:chOff x="0" y="0"/>
          <a:chExt cx="0" cy="0"/>
        </a:xfrm>
      </p:grpSpPr>
      <p:sp>
        <p:nvSpPr>
          <p:cNvPr id="59" name="Google Shape;5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35"/>
          <p:cNvPicPr preferRelativeResize="0"/>
          <p:nvPr/>
        </p:nvPicPr>
        <p:blipFill rotWithShape="1">
          <a:blip r:embed="rId2">
            <a:alphaModFix/>
          </a:blip>
          <a:srcRect b="19" l="0" r="0" t="9"/>
          <a:stretch/>
        </p:blipFill>
        <p:spPr>
          <a:xfrm>
            <a:off x="0" y="0"/>
            <a:ext cx="9143995" cy="51408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 name="Google Shape;2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5.jpg"/><Relationship Id="rId5"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0" Type="http://schemas.openxmlformats.org/officeDocument/2006/relationships/image" Target="../media/image25.png"/><Relationship Id="rId11" Type="http://schemas.openxmlformats.org/officeDocument/2006/relationships/image" Target="../media/image24.jpg"/><Relationship Id="rId22" Type="http://schemas.openxmlformats.org/officeDocument/2006/relationships/image" Target="../media/image26.png"/><Relationship Id="rId10" Type="http://schemas.openxmlformats.org/officeDocument/2006/relationships/image" Target="../media/image30.jpg"/><Relationship Id="rId21" Type="http://schemas.openxmlformats.org/officeDocument/2006/relationships/image" Target="../media/image29.png"/><Relationship Id="rId13" Type="http://schemas.openxmlformats.org/officeDocument/2006/relationships/image" Target="../media/image22.png"/><Relationship Id="rId12" Type="http://schemas.openxmlformats.org/officeDocument/2006/relationships/image" Target="../media/image21.png"/><Relationship Id="rId23"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16.gif"/><Relationship Id="rId9" Type="http://schemas.openxmlformats.org/officeDocument/2006/relationships/image" Target="../media/image6.png"/><Relationship Id="rId15" Type="http://schemas.openxmlformats.org/officeDocument/2006/relationships/image" Target="../media/image35.jpg"/><Relationship Id="rId14" Type="http://schemas.openxmlformats.org/officeDocument/2006/relationships/image" Target="../media/image13.png"/><Relationship Id="rId17" Type="http://schemas.openxmlformats.org/officeDocument/2006/relationships/image" Target="../media/image27.png"/><Relationship Id="rId16" Type="http://schemas.openxmlformats.org/officeDocument/2006/relationships/image" Target="../media/image19.png"/><Relationship Id="rId5" Type="http://schemas.openxmlformats.org/officeDocument/2006/relationships/image" Target="../media/image10.png"/><Relationship Id="rId19" Type="http://schemas.openxmlformats.org/officeDocument/2006/relationships/image" Target="../media/image23.gif"/><Relationship Id="rId6" Type="http://schemas.openxmlformats.org/officeDocument/2006/relationships/image" Target="../media/image17.png"/><Relationship Id="rId18" Type="http://schemas.openxmlformats.org/officeDocument/2006/relationships/image" Target="../media/image20.png"/><Relationship Id="rId7" Type="http://schemas.openxmlformats.org/officeDocument/2006/relationships/image" Target="../media/image12.jp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3.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8.png"/><Relationship Id="rId5" Type="http://schemas.openxmlformats.org/officeDocument/2006/relationships/image" Target="../media/image37.png"/><Relationship Id="rId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4B1E"/>
        </a:solidFill>
      </p:bgPr>
    </p:bg>
    <p:spTree>
      <p:nvGrpSpPr>
        <p:cNvPr id="64" name="Shape 64"/>
        <p:cNvGrpSpPr/>
        <p:nvPr/>
      </p:nvGrpSpPr>
      <p:grpSpPr>
        <a:xfrm>
          <a:off x="0" y="0"/>
          <a:ext cx="0" cy="0"/>
          <a:chOff x="0" y="0"/>
          <a:chExt cx="0" cy="0"/>
        </a:xfrm>
      </p:grpSpPr>
      <p:sp>
        <p:nvSpPr>
          <p:cNvPr id="65" name="Google Shape;65;p1"/>
          <p:cNvSpPr/>
          <p:nvPr/>
        </p:nvSpPr>
        <p:spPr>
          <a:xfrm>
            <a:off x="1892638" y="2174300"/>
            <a:ext cx="5358600" cy="5060100"/>
          </a:xfrm>
          <a:prstGeom prst="ellipse">
            <a:avLst/>
          </a:prstGeom>
          <a:solidFill>
            <a:srgbClr val="FFAE0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6" name="Google Shape;66;p1"/>
          <p:cNvCxnSpPr/>
          <p:nvPr/>
        </p:nvCxnSpPr>
        <p:spPr>
          <a:xfrm>
            <a:off x="-87" y="4148431"/>
            <a:ext cx="9147900" cy="0"/>
          </a:xfrm>
          <a:prstGeom prst="straightConnector1">
            <a:avLst/>
          </a:prstGeom>
          <a:noFill/>
          <a:ln cap="flat" cmpd="sng" w="28575">
            <a:solidFill>
              <a:srgbClr val="F5F8FB"/>
            </a:solidFill>
            <a:prstDash val="dot"/>
            <a:round/>
            <a:headEnd len="sm" w="sm" type="none"/>
            <a:tailEnd len="sm" w="sm" type="none"/>
          </a:ln>
        </p:spPr>
      </p:cxnSp>
      <p:sp>
        <p:nvSpPr>
          <p:cNvPr id="67" name="Google Shape;67;p1"/>
          <p:cNvSpPr txBox="1"/>
          <p:nvPr/>
        </p:nvSpPr>
        <p:spPr>
          <a:xfrm>
            <a:off x="2086500" y="1729075"/>
            <a:ext cx="4971000" cy="57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Poppins SemiBold"/>
                <a:ea typeface="Poppins SemiBold"/>
                <a:cs typeface="Poppins SemiBold"/>
                <a:sym typeface="Poppins SemiBold"/>
              </a:rPr>
              <a:t>CENSUS OPEN INNOVATION LABS</a:t>
            </a:r>
            <a:endParaRPr b="0" i="0" sz="1200" u="none" cap="none" strike="noStrike">
              <a:solidFill>
                <a:srgbClr val="FFFFFF"/>
              </a:solidFill>
              <a:latin typeface="Poppins SemiBold"/>
              <a:ea typeface="Poppins SemiBold"/>
              <a:cs typeface="Poppins SemiBold"/>
              <a:sym typeface="Poppins SemiBold"/>
            </a:endParaRPr>
          </a:p>
        </p:txBody>
      </p:sp>
      <p:sp>
        <p:nvSpPr>
          <p:cNvPr id="68" name="Google Shape;68;p1"/>
          <p:cNvSpPr txBox="1"/>
          <p:nvPr/>
        </p:nvSpPr>
        <p:spPr>
          <a:xfrm>
            <a:off x="676600" y="2111275"/>
            <a:ext cx="7790700" cy="148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Poppins SemiBold"/>
              <a:ea typeface="Poppins SemiBold"/>
              <a:cs typeface="Poppins SemiBold"/>
              <a:sym typeface="Poppins SemiBold"/>
            </a:endParaRPr>
          </a:p>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Poppins SemiBold"/>
                <a:ea typeface="Poppins SemiBold"/>
                <a:cs typeface="Poppins SemiBold"/>
                <a:sym typeface="Poppins SemiBold"/>
              </a:rPr>
              <a:t>The Opportunity Project</a:t>
            </a:r>
            <a:endParaRPr b="0" i="0" sz="3200" u="none" cap="none" strike="noStrike">
              <a:solidFill>
                <a:srgbClr val="FFFFFF"/>
              </a:solidFill>
              <a:latin typeface="Poppins SemiBold"/>
              <a:ea typeface="Poppins SemiBold"/>
              <a:cs typeface="Poppins SemiBold"/>
              <a:sym typeface="Poppins SemiBold"/>
            </a:endParaRPr>
          </a:p>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Poppins Light"/>
                <a:ea typeface="Poppins Light"/>
                <a:cs typeface="Poppins Light"/>
                <a:sym typeface="Poppins Light"/>
              </a:rPr>
              <a:t>Indigenous Communities </a:t>
            </a:r>
            <a:br>
              <a:rPr b="0" i="0" lang="en" sz="3200" u="none" cap="none" strike="noStrike">
                <a:solidFill>
                  <a:srgbClr val="FFFFFF"/>
                </a:solidFill>
                <a:latin typeface="Poppins Light"/>
                <a:ea typeface="Poppins Light"/>
                <a:cs typeface="Poppins Light"/>
                <a:sym typeface="Poppins Light"/>
              </a:rPr>
            </a:br>
            <a:r>
              <a:rPr b="0" i="0" lang="en" sz="3200" u="none" cap="none" strike="noStrike">
                <a:solidFill>
                  <a:srgbClr val="FFFFFF"/>
                </a:solidFill>
                <a:latin typeface="Poppins Light"/>
                <a:ea typeface="Poppins Light"/>
                <a:cs typeface="Poppins Light"/>
                <a:sym typeface="Poppins Light"/>
              </a:rPr>
              <a:t>Focused Sprints Kick Off</a:t>
            </a:r>
            <a:endParaRPr b="0" i="0" sz="2400" u="none" cap="none" strike="noStrike">
              <a:solidFill>
                <a:srgbClr val="FFFFFF"/>
              </a:solidFill>
              <a:latin typeface="Poppins Light"/>
              <a:ea typeface="Poppins Light"/>
              <a:cs typeface="Poppins Light"/>
              <a:sym typeface="Poppins Light"/>
            </a:endParaRPr>
          </a:p>
        </p:txBody>
      </p:sp>
      <p:sp>
        <p:nvSpPr>
          <p:cNvPr id="69" name="Google Shape;69;p1"/>
          <p:cNvSpPr txBox="1"/>
          <p:nvPr/>
        </p:nvSpPr>
        <p:spPr>
          <a:xfrm>
            <a:off x="2942800" y="4324150"/>
            <a:ext cx="3258300" cy="57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500"/>
              </a:spcAft>
              <a:buClr>
                <a:srgbClr val="000000"/>
              </a:buClr>
              <a:buSzPts val="1400"/>
              <a:buFont typeface="Arial"/>
              <a:buNone/>
            </a:pPr>
            <a:r>
              <a:rPr b="0" i="0" lang="en" sz="1400" u="none" cap="none" strike="noStrike">
                <a:solidFill>
                  <a:srgbClr val="FFFFFF"/>
                </a:solidFill>
                <a:latin typeface="Inconsolata"/>
                <a:ea typeface="Inconsolata"/>
                <a:cs typeface="Inconsolata"/>
                <a:sym typeface="Inconsolata"/>
              </a:rPr>
              <a:t>August 29, 2024</a:t>
            </a:r>
            <a:endParaRPr b="0" i="0" sz="1400" u="none" cap="none" strike="noStrike">
              <a:solidFill>
                <a:srgbClr val="FFFFFF"/>
              </a:solidFill>
              <a:latin typeface="Inconsolata"/>
              <a:ea typeface="Inconsolata"/>
              <a:cs typeface="Inconsolata"/>
              <a:sym typeface="Inconsolata"/>
            </a:endParaRPr>
          </a:p>
        </p:txBody>
      </p:sp>
      <p:sp>
        <p:nvSpPr>
          <p:cNvPr id="70" name="Google Shape;70;p1"/>
          <p:cNvSpPr/>
          <p:nvPr/>
        </p:nvSpPr>
        <p:spPr>
          <a:xfrm>
            <a:off x="4394350" y="-2484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71" name="Google Shape;71;p1"/>
          <p:cNvSpPr/>
          <p:nvPr/>
        </p:nvSpPr>
        <p:spPr>
          <a:xfrm>
            <a:off x="4512025" y="-2485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72" name="Google Shape;72;p1"/>
          <p:cNvPicPr preferRelativeResize="0"/>
          <p:nvPr/>
        </p:nvPicPr>
        <p:blipFill rotWithShape="1">
          <a:blip r:embed="rId3">
            <a:alphaModFix/>
          </a:blip>
          <a:srcRect b="0" l="0" r="0" t="0"/>
          <a:stretch/>
        </p:blipFill>
        <p:spPr>
          <a:xfrm rot="-1113686">
            <a:off x="4423274" y="1685974"/>
            <a:ext cx="74075" cy="74075"/>
          </a:xfrm>
          <a:prstGeom prst="rect">
            <a:avLst/>
          </a:prstGeom>
          <a:noFill/>
          <a:ln>
            <a:noFill/>
          </a:ln>
        </p:spPr>
      </p:pic>
      <p:pic>
        <p:nvPicPr>
          <p:cNvPr id="73" name="Google Shape;73;p1"/>
          <p:cNvPicPr preferRelativeResize="0"/>
          <p:nvPr/>
        </p:nvPicPr>
        <p:blipFill rotWithShape="1">
          <a:blip r:embed="rId3">
            <a:alphaModFix/>
          </a:blip>
          <a:srcRect b="0" l="0" r="0" t="0"/>
          <a:stretch/>
        </p:blipFill>
        <p:spPr>
          <a:xfrm rot="509">
            <a:off x="4520155" y="1669296"/>
            <a:ext cx="107416" cy="107407"/>
          </a:xfrm>
          <a:prstGeom prst="rect">
            <a:avLst/>
          </a:prstGeom>
          <a:noFill/>
          <a:ln>
            <a:noFill/>
          </a:ln>
        </p:spPr>
      </p:pic>
      <p:pic>
        <p:nvPicPr>
          <p:cNvPr id="74" name="Google Shape;74;p1"/>
          <p:cNvPicPr preferRelativeResize="0"/>
          <p:nvPr/>
        </p:nvPicPr>
        <p:blipFill rotWithShape="1">
          <a:blip r:embed="rId3">
            <a:alphaModFix/>
          </a:blip>
          <a:srcRect b="0" l="0" r="0" t="0"/>
          <a:stretch/>
        </p:blipFill>
        <p:spPr>
          <a:xfrm rot="1398166">
            <a:off x="4652149" y="1685961"/>
            <a:ext cx="74075" cy="7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01" name="Shape 201"/>
        <p:cNvGrpSpPr/>
        <p:nvPr/>
      </p:nvGrpSpPr>
      <p:grpSpPr>
        <a:xfrm>
          <a:off x="0" y="0"/>
          <a:ext cx="0" cy="0"/>
          <a:chOff x="0" y="0"/>
          <a:chExt cx="0" cy="0"/>
        </a:xfrm>
      </p:grpSpPr>
      <p:sp>
        <p:nvSpPr>
          <p:cNvPr id="202" name="Google Shape;202;p10"/>
          <p:cNvSpPr/>
          <p:nvPr/>
        </p:nvSpPr>
        <p:spPr>
          <a:xfrm>
            <a:off x="772145" y="2893700"/>
            <a:ext cx="345600" cy="345600"/>
          </a:xfrm>
          <a:prstGeom prst="ellipse">
            <a:avLst/>
          </a:prstGeom>
          <a:noFill/>
          <a:ln cap="flat" cmpd="sng" w="19050">
            <a:solidFill>
              <a:srgbClr val="417C7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0"/>
          <p:cNvSpPr/>
          <p:nvPr/>
        </p:nvSpPr>
        <p:spPr>
          <a:xfrm>
            <a:off x="7632958" y="2946060"/>
            <a:ext cx="304500" cy="304500"/>
          </a:xfrm>
          <a:prstGeom prst="ellipse">
            <a:avLst/>
          </a:prstGeom>
          <a:noFill/>
          <a:ln cap="flat" cmpd="sng" w="2857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0"/>
          <p:cNvSpPr txBox="1"/>
          <p:nvPr/>
        </p:nvSpPr>
        <p:spPr>
          <a:xfrm>
            <a:off x="448275" y="1369275"/>
            <a:ext cx="6343200" cy="26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22222"/>
                </a:solidFill>
                <a:latin typeface="Inconsolata SemiBold"/>
                <a:ea typeface="Inconsolata SemiBold"/>
                <a:cs typeface="Inconsolata SemiBold"/>
                <a:sym typeface="Inconsolata SemiBold"/>
              </a:rPr>
              <a:t>Sprint Milestones</a:t>
            </a:r>
            <a:endParaRPr b="0" i="0" sz="1800" u="none" cap="none" strike="noStrike">
              <a:solidFill>
                <a:srgbClr val="222222"/>
              </a:solidFill>
              <a:latin typeface="Inconsolata SemiBold"/>
              <a:ea typeface="Inconsolata SemiBold"/>
              <a:cs typeface="Inconsolata SemiBold"/>
              <a:sym typeface="Inconsolata SemiBold"/>
            </a:endParaRPr>
          </a:p>
        </p:txBody>
      </p:sp>
      <p:sp>
        <p:nvSpPr>
          <p:cNvPr id="205" name="Google Shape;205;p10"/>
          <p:cNvSpPr txBox="1"/>
          <p:nvPr/>
        </p:nvSpPr>
        <p:spPr>
          <a:xfrm>
            <a:off x="448275" y="1782640"/>
            <a:ext cx="8066100" cy="505800"/>
          </a:xfrm>
          <a:prstGeom prst="rect">
            <a:avLst/>
          </a:prstGeom>
          <a:noFill/>
          <a:ln>
            <a:noFill/>
          </a:ln>
        </p:spPr>
        <p:txBody>
          <a:bodyPr anchorCtr="0" anchor="ctr" bIns="91425" lIns="91425" spcFirstLastPara="1" rIns="91425" wrap="square" tIns="91425">
            <a:noAutofit/>
          </a:bodyPr>
          <a:lstStyle/>
          <a:p>
            <a:pPr indent="0" lvl="0" marL="0" marR="0" rtl="0" algn="l">
              <a:lnSpc>
                <a:spcPct val="130000"/>
              </a:lnSpc>
              <a:spcBef>
                <a:spcPts val="0"/>
              </a:spcBef>
              <a:spcAft>
                <a:spcPts val="0"/>
              </a:spcAft>
              <a:buClr>
                <a:srgbClr val="000000"/>
              </a:buClr>
              <a:buSzPts val="1500"/>
              <a:buFont typeface="Arial"/>
              <a:buNone/>
            </a:pPr>
            <a:r>
              <a:rPr b="0" i="0" lang="en" sz="1500" u="none" cap="none" strike="noStrike">
                <a:solidFill>
                  <a:srgbClr val="222222"/>
                </a:solidFill>
                <a:latin typeface="Poppins Light"/>
                <a:ea typeface="Poppins Light"/>
                <a:cs typeface="Poppins Light"/>
                <a:sym typeface="Poppins Light"/>
              </a:rPr>
              <a:t>All participants collaborate through milestones, which structure the sprint over </a:t>
            </a:r>
            <a:br>
              <a:rPr b="0" i="0" lang="en" sz="1500" u="none" cap="none" strike="noStrike">
                <a:solidFill>
                  <a:srgbClr val="222222"/>
                </a:solidFill>
                <a:latin typeface="Poppins Light"/>
                <a:ea typeface="Poppins Light"/>
                <a:cs typeface="Poppins Light"/>
                <a:sym typeface="Poppins Light"/>
              </a:rPr>
            </a:br>
            <a:r>
              <a:rPr b="0" i="0" lang="en" sz="1500" u="none" cap="none" strike="noStrike">
                <a:solidFill>
                  <a:srgbClr val="222222"/>
                </a:solidFill>
                <a:latin typeface="Poppins Light"/>
                <a:ea typeface="Poppins Light"/>
                <a:cs typeface="Poppins Light"/>
                <a:sym typeface="Poppins Light"/>
              </a:rPr>
              <a:t>12 weeks.</a:t>
            </a:r>
            <a:endParaRPr b="0" i="0" sz="1500" u="none" cap="none" strike="noStrike">
              <a:solidFill>
                <a:srgbClr val="222222"/>
              </a:solidFill>
              <a:latin typeface="Poppins Light"/>
              <a:ea typeface="Poppins Light"/>
              <a:cs typeface="Poppins Light"/>
              <a:sym typeface="Poppins Light"/>
            </a:endParaRPr>
          </a:p>
        </p:txBody>
      </p:sp>
      <p:cxnSp>
        <p:nvCxnSpPr>
          <p:cNvPr id="206" name="Google Shape;206;p10"/>
          <p:cNvCxnSpPr>
            <a:stCxn id="202" idx="6"/>
            <a:endCxn id="203" idx="2"/>
          </p:cNvCxnSpPr>
          <p:nvPr/>
        </p:nvCxnSpPr>
        <p:spPr>
          <a:xfrm>
            <a:off x="1117745" y="3066500"/>
            <a:ext cx="6515100" cy="31800"/>
          </a:xfrm>
          <a:prstGeom prst="straightConnector1">
            <a:avLst/>
          </a:prstGeom>
          <a:noFill/>
          <a:ln cap="flat" cmpd="sng" w="9525">
            <a:solidFill>
              <a:srgbClr val="417C7C"/>
            </a:solidFill>
            <a:prstDash val="solid"/>
            <a:round/>
            <a:headEnd len="sm" w="sm" type="none"/>
            <a:tailEnd len="sm" w="sm" type="none"/>
          </a:ln>
        </p:spPr>
      </p:cxnSp>
      <p:sp>
        <p:nvSpPr>
          <p:cNvPr id="207" name="Google Shape;207;p10"/>
          <p:cNvSpPr/>
          <p:nvPr/>
        </p:nvSpPr>
        <p:spPr>
          <a:xfrm>
            <a:off x="911643" y="3043615"/>
            <a:ext cx="66600" cy="66600"/>
          </a:xfrm>
          <a:prstGeom prst="ellipse">
            <a:avLst/>
          </a:prstGeom>
          <a:no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208" name="Google Shape;208;p10"/>
          <p:cNvSpPr/>
          <p:nvPr/>
        </p:nvSpPr>
        <p:spPr>
          <a:xfrm>
            <a:off x="1975421" y="3043618"/>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209" name="Google Shape;209;p10"/>
          <p:cNvSpPr/>
          <p:nvPr/>
        </p:nvSpPr>
        <p:spPr>
          <a:xfrm>
            <a:off x="3197920" y="3054145"/>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210" name="Google Shape;210;p10"/>
          <p:cNvSpPr/>
          <p:nvPr/>
        </p:nvSpPr>
        <p:spPr>
          <a:xfrm>
            <a:off x="4382107" y="3054148"/>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211" name="Google Shape;211;p10"/>
          <p:cNvSpPr/>
          <p:nvPr/>
        </p:nvSpPr>
        <p:spPr>
          <a:xfrm>
            <a:off x="7752821" y="3075199"/>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212" name="Google Shape;212;p10"/>
          <p:cNvSpPr txBox="1"/>
          <p:nvPr/>
        </p:nvSpPr>
        <p:spPr>
          <a:xfrm>
            <a:off x="448276" y="3268762"/>
            <a:ext cx="993300" cy="531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User</a:t>
            </a:r>
            <a:endParaRPr b="0" i="0" sz="1000" u="none" cap="none" strike="noStrike">
              <a:solidFill>
                <a:srgbClr val="222222"/>
              </a:solidFill>
              <a:latin typeface="Inconsolata SemiBold"/>
              <a:ea typeface="Inconsolata SemiBold"/>
              <a:cs typeface="Inconsolata SemiBold"/>
              <a:sym typeface="Inconsolata SemiBold"/>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Research</a:t>
            </a:r>
            <a:endParaRPr b="0" i="0" sz="1000" u="none" cap="none" strike="noStrike">
              <a:solidFill>
                <a:srgbClr val="222222"/>
              </a:solidFill>
              <a:latin typeface="Inconsolata SemiBold"/>
              <a:ea typeface="Inconsolata SemiBold"/>
              <a:cs typeface="Inconsolata SemiBold"/>
              <a:sym typeface="Inconsolata SemiBold"/>
            </a:endParaRPr>
          </a:p>
        </p:txBody>
      </p:sp>
      <p:sp>
        <p:nvSpPr>
          <p:cNvPr id="213" name="Google Shape;213;p10"/>
          <p:cNvSpPr txBox="1"/>
          <p:nvPr/>
        </p:nvSpPr>
        <p:spPr>
          <a:xfrm>
            <a:off x="1420938" y="3189402"/>
            <a:ext cx="1181100" cy="531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Data</a:t>
            </a:r>
            <a:endParaRPr b="0" i="0" sz="1000" u="none" cap="none" strike="noStrike">
              <a:solidFill>
                <a:srgbClr val="222222"/>
              </a:solidFill>
              <a:latin typeface="Inconsolata SemiBold"/>
              <a:ea typeface="Inconsolata SemiBold"/>
              <a:cs typeface="Inconsolata SemiBold"/>
              <a:sym typeface="Inconsolata SemiBold"/>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Exploration</a:t>
            </a:r>
            <a:endParaRPr b="0" i="0" sz="1000" u="none" cap="none" strike="noStrike">
              <a:solidFill>
                <a:srgbClr val="222222"/>
              </a:solidFill>
              <a:latin typeface="Inconsolata SemiBold"/>
              <a:ea typeface="Inconsolata SemiBold"/>
              <a:cs typeface="Inconsolata SemiBold"/>
              <a:sym typeface="Inconsolata SemiBold"/>
            </a:endParaRPr>
          </a:p>
        </p:txBody>
      </p:sp>
      <p:sp>
        <p:nvSpPr>
          <p:cNvPr id="214" name="Google Shape;214;p10"/>
          <p:cNvSpPr txBox="1"/>
          <p:nvPr/>
        </p:nvSpPr>
        <p:spPr>
          <a:xfrm>
            <a:off x="2636876" y="3189401"/>
            <a:ext cx="1181100" cy="531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Concept </a:t>
            </a:r>
            <a:br>
              <a:rPr b="0" i="0" lang="en" sz="1000" u="none" cap="none" strike="noStrike">
                <a:solidFill>
                  <a:srgbClr val="222222"/>
                </a:solidFill>
                <a:latin typeface="Inconsolata SemiBold"/>
                <a:ea typeface="Inconsolata SemiBold"/>
                <a:cs typeface="Inconsolata SemiBold"/>
                <a:sym typeface="Inconsolata SemiBold"/>
              </a:rPr>
            </a:br>
            <a:r>
              <a:rPr b="0" i="0" lang="en" sz="1000" u="none" cap="none" strike="noStrike">
                <a:solidFill>
                  <a:srgbClr val="222222"/>
                </a:solidFill>
                <a:latin typeface="Inconsolata SemiBold"/>
                <a:ea typeface="Inconsolata SemiBold"/>
                <a:cs typeface="Inconsolata SemiBold"/>
                <a:sym typeface="Inconsolata SemiBold"/>
              </a:rPr>
              <a:t>Pitch</a:t>
            </a:r>
            <a:endParaRPr b="0" i="0" sz="1000" u="none" cap="none" strike="noStrike">
              <a:solidFill>
                <a:srgbClr val="222222"/>
              </a:solidFill>
              <a:latin typeface="Inconsolata SemiBold"/>
              <a:ea typeface="Inconsolata SemiBold"/>
              <a:cs typeface="Inconsolata SemiBold"/>
              <a:sym typeface="Inconsolata SemiBold"/>
            </a:endParaRPr>
          </a:p>
        </p:txBody>
      </p:sp>
      <p:sp>
        <p:nvSpPr>
          <p:cNvPr id="215" name="Google Shape;215;p10"/>
          <p:cNvSpPr txBox="1"/>
          <p:nvPr/>
        </p:nvSpPr>
        <p:spPr>
          <a:xfrm>
            <a:off x="3830873" y="3189402"/>
            <a:ext cx="1181100" cy="531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Beta </a:t>
            </a:r>
            <a:br>
              <a:rPr b="0" i="0" lang="en" sz="1000" u="none" cap="none" strike="noStrike">
                <a:solidFill>
                  <a:srgbClr val="222222"/>
                </a:solidFill>
                <a:latin typeface="Inconsolata SemiBold"/>
                <a:ea typeface="Inconsolata SemiBold"/>
                <a:cs typeface="Inconsolata SemiBold"/>
                <a:sym typeface="Inconsolata SemiBold"/>
              </a:rPr>
            </a:br>
            <a:r>
              <a:rPr b="0" i="0" lang="en" sz="1000" u="none" cap="none" strike="noStrike">
                <a:solidFill>
                  <a:srgbClr val="222222"/>
                </a:solidFill>
                <a:latin typeface="Inconsolata SemiBold"/>
                <a:ea typeface="Inconsolata SemiBold"/>
                <a:cs typeface="Inconsolata SemiBold"/>
                <a:sym typeface="Inconsolata SemiBold"/>
              </a:rPr>
              <a:t>Demo</a:t>
            </a:r>
            <a:endParaRPr b="0" i="0" sz="1000" u="none" cap="none" strike="noStrike">
              <a:solidFill>
                <a:srgbClr val="222222"/>
              </a:solidFill>
              <a:latin typeface="Inconsolata SemiBold"/>
              <a:ea typeface="Inconsolata SemiBold"/>
              <a:cs typeface="Inconsolata SemiBold"/>
              <a:sym typeface="Inconsolata SemiBold"/>
            </a:endParaRPr>
          </a:p>
        </p:txBody>
      </p:sp>
      <p:sp>
        <p:nvSpPr>
          <p:cNvPr id="216" name="Google Shape;216;p10"/>
          <p:cNvSpPr txBox="1"/>
          <p:nvPr/>
        </p:nvSpPr>
        <p:spPr>
          <a:xfrm>
            <a:off x="7088380" y="3279286"/>
            <a:ext cx="1425900" cy="531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Launch at </a:t>
            </a:r>
            <a:endParaRPr b="0" i="0" sz="1000" u="none" cap="none" strike="noStrike">
              <a:solidFill>
                <a:srgbClr val="222222"/>
              </a:solidFill>
              <a:latin typeface="Inconsolata SemiBold"/>
              <a:ea typeface="Inconsolata SemiBold"/>
              <a:cs typeface="Inconsolata SemiBold"/>
              <a:sym typeface="Inconsolata SemiBold"/>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Summit</a:t>
            </a:r>
            <a:endParaRPr b="0" i="0" sz="1000" u="none" cap="none" strike="noStrike">
              <a:solidFill>
                <a:srgbClr val="222222"/>
              </a:solidFill>
              <a:latin typeface="Inconsolata SemiBold"/>
              <a:ea typeface="Inconsolata SemiBold"/>
              <a:cs typeface="Inconsolata SemiBold"/>
              <a:sym typeface="Inconsolata SemiBold"/>
            </a:endParaRPr>
          </a:p>
        </p:txBody>
      </p:sp>
      <p:sp>
        <p:nvSpPr>
          <p:cNvPr id="217" name="Google Shape;217;p10"/>
          <p:cNvSpPr/>
          <p:nvPr/>
        </p:nvSpPr>
        <p:spPr>
          <a:xfrm>
            <a:off x="5476739" y="3067831"/>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218" name="Google Shape;218;p10"/>
          <p:cNvSpPr txBox="1"/>
          <p:nvPr/>
        </p:nvSpPr>
        <p:spPr>
          <a:xfrm>
            <a:off x="6066062" y="3189402"/>
            <a:ext cx="1181100" cy="531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MVP </a:t>
            </a:r>
            <a:br>
              <a:rPr b="0" i="0" lang="en" sz="1000" u="none" cap="none" strike="noStrike">
                <a:solidFill>
                  <a:srgbClr val="222222"/>
                </a:solidFill>
                <a:latin typeface="Inconsolata SemiBold"/>
                <a:ea typeface="Inconsolata SemiBold"/>
                <a:cs typeface="Inconsolata SemiBold"/>
                <a:sym typeface="Inconsolata SemiBold"/>
              </a:rPr>
            </a:br>
            <a:r>
              <a:rPr b="0" i="0" lang="en" sz="1000" u="none" cap="none" strike="noStrike">
                <a:solidFill>
                  <a:srgbClr val="222222"/>
                </a:solidFill>
                <a:latin typeface="Inconsolata SemiBold"/>
                <a:ea typeface="Inconsolata SemiBold"/>
                <a:cs typeface="Inconsolata SemiBold"/>
                <a:sym typeface="Inconsolata SemiBold"/>
              </a:rPr>
              <a:t>Demo</a:t>
            </a:r>
            <a:endParaRPr b="0" i="0" sz="1000" u="none" cap="none" strike="noStrike">
              <a:solidFill>
                <a:srgbClr val="222222"/>
              </a:solidFill>
              <a:latin typeface="Inconsolata SemiBold"/>
              <a:ea typeface="Inconsolata SemiBold"/>
              <a:cs typeface="Inconsolata SemiBold"/>
              <a:sym typeface="Inconsolata SemiBold"/>
            </a:endParaRPr>
          </a:p>
        </p:txBody>
      </p:sp>
      <p:sp>
        <p:nvSpPr>
          <p:cNvPr id="219" name="Google Shape;219;p10"/>
          <p:cNvSpPr/>
          <p:nvPr/>
        </p:nvSpPr>
        <p:spPr>
          <a:xfrm>
            <a:off x="6563161" y="3065094"/>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220" name="Google Shape;220;p10"/>
          <p:cNvSpPr txBox="1"/>
          <p:nvPr/>
        </p:nvSpPr>
        <p:spPr>
          <a:xfrm>
            <a:off x="4741193" y="3141759"/>
            <a:ext cx="1486500" cy="499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222222"/>
                </a:solidFill>
                <a:latin typeface="Inconsolata SemiBold"/>
                <a:ea typeface="Inconsolata SemiBold"/>
                <a:cs typeface="Inconsolata SemiBold"/>
                <a:sym typeface="Inconsolata SemiBold"/>
              </a:rPr>
              <a:t>Product Sustainability Milestone</a:t>
            </a:r>
            <a:endParaRPr b="0" i="0" sz="1000" u="none" cap="none" strike="noStrike">
              <a:solidFill>
                <a:srgbClr val="222222"/>
              </a:solidFill>
              <a:latin typeface="Inconsolata SemiBold"/>
              <a:ea typeface="Inconsolata SemiBold"/>
              <a:cs typeface="Inconsolata SemiBold"/>
              <a:sym typeface="Inconsolata SemiBold"/>
            </a:endParaRPr>
          </a:p>
        </p:txBody>
      </p:sp>
      <p:cxnSp>
        <p:nvCxnSpPr>
          <p:cNvPr id="221" name="Google Shape;221;p10"/>
          <p:cNvCxnSpPr>
            <a:stCxn id="222" idx="3"/>
          </p:cNvCxnSpPr>
          <p:nvPr/>
        </p:nvCxnSpPr>
        <p:spPr>
          <a:xfrm>
            <a:off x="2564475" y="523125"/>
            <a:ext cx="5949900" cy="9900"/>
          </a:xfrm>
          <a:prstGeom prst="straightConnector1">
            <a:avLst/>
          </a:prstGeom>
          <a:noFill/>
          <a:ln cap="flat" cmpd="sng" w="9525">
            <a:solidFill>
              <a:srgbClr val="595959"/>
            </a:solidFill>
            <a:prstDash val="solid"/>
            <a:round/>
            <a:headEnd len="sm" w="sm" type="none"/>
            <a:tailEnd len="sm" w="sm" type="none"/>
          </a:ln>
        </p:spPr>
      </p:cxnSp>
      <p:sp>
        <p:nvSpPr>
          <p:cNvPr id="222" name="Google Shape;222;p10"/>
          <p:cNvSpPr txBox="1"/>
          <p:nvPr/>
        </p:nvSpPr>
        <p:spPr>
          <a:xfrm>
            <a:off x="448275" y="323025"/>
            <a:ext cx="211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consolata SemiBold"/>
                <a:ea typeface="Inconsolata SemiBold"/>
                <a:cs typeface="Inconsolata SemiBold"/>
                <a:sym typeface="Inconsolata SemiBold"/>
              </a:rPr>
              <a:t>THE SPRINT PROCESS</a:t>
            </a:r>
            <a:endParaRPr b="0" i="0" sz="1400" u="none" cap="none" strike="noStrike">
              <a:solidFill>
                <a:srgbClr val="000000"/>
              </a:solidFill>
              <a:latin typeface="Inconsolata SemiBold"/>
              <a:ea typeface="Inconsolata SemiBold"/>
              <a:cs typeface="Inconsolata SemiBold"/>
              <a:sym typeface="Inconsolata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26" name="Shape 226"/>
        <p:cNvGrpSpPr/>
        <p:nvPr/>
      </p:nvGrpSpPr>
      <p:grpSpPr>
        <a:xfrm>
          <a:off x="0" y="0"/>
          <a:ext cx="0" cy="0"/>
          <a:chOff x="0" y="0"/>
          <a:chExt cx="0" cy="0"/>
        </a:xfrm>
      </p:grpSpPr>
      <p:cxnSp>
        <p:nvCxnSpPr>
          <p:cNvPr id="227" name="Google Shape;227;p11"/>
          <p:cNvCxnSpPr/>
          <p:nvPr/>
        </p:nvCxnSpPr>
        <p:spPr>
          <a:xfrm flipH="1" rot="10800000">
            <a:off x="2222500" y="532775"/>
            <a:ext cx="6291900" cy="1200"/>
          </a:xfrm>
          <a:prstGeom prst="straightConnector1">
            <a:avLst/>
          </a:prstGeom>
          <a:noFill/>
          <a:ln cap="flat" cmpd="sng" w="9525">
            <a:solidFill>
              <a:schemeClr val="dk2"/>
            </a:solidFill>
            <a:prstDash val="solid"/>
            <a:round/>
            <a:headEnd len="sm" w="sm" type="none"/>
            <a:tailEnd len="sm" w="sm" type="none"/>
          </a:ln>
        </p:spPr>
      </p:cxnSp>
      <p:sp>
        <p:nvSpPr>
          <p:cNvPr id="228" name="Google Shape;228;p11"/>
          <p:cNvSpPr txBox="1"/>
          <p:nvPr/>
        </p:nvSpPr>
        <p:spPr>
          <a:xfrm>
            <a:off x="448275" y="32302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consolata SemiBold"/>
                <a:ea typeface="Inconsolata SemiBold"/>
                <a:cs typeface="Inconsolata SemiBold"/>
                <a:sym typeface="Inconsolata SemiBold"/>
              </a:rPr>
              <a:t>AFTER THE SPRINT</a:t>
            </a:r>
            <a:endParaRPr b="0" i="0" sz="1400" u="none" cap="none" strike="noStrike">
              <a:solidFill>
                <a:srgbClr val="000000"/>
              </a:solidFill>
              <a:latin typeface="Inconsolata SemiBold"/>
              <a:ea typeface="Inconsolata SemiBold"/>
              <a:cs typeface="Inconsolata SemiBold"/>
              <a:sym typeface="Inconsolata SemiBold"/>
            </a:endParaRPr>
          </a:p>
        </p:txBody>
      </p:sp>
      <p:sp>
        <p:nvSpPr>
          <p:cNvPr id="229" name="Google Shape;229;p11"/>
          <p:cNvSpPr txBox="1"/>
          <p:nvPr/>
        </p:nvSpPr>
        <p:spPr>
          <a:xfrm>
            <a:off x="5031500" y="989638"/>
            <a:ext cx="125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nconsolata SemiBold"/>
                <a:ea typeface="Inconsolata SemiBold"/>
                <a:cs typeface="Inconsolata SemiBold"/>
                <a:sym typeface="Inconsolata SemiBold"/>
              </a:rPr>
              <a:t>MAINTAIN</a:t>
            </a:r>
            <a:endParaRPr b="0" i="0" sz="1200" u="none" cap="none" strike="noStrike">
              <a:solidFill>
                <a:srgbClr val="000000"/>
              </a:solidFill>
              <a:latin typeface="Inconsolata SemiBold"/>
              <a:ea typeface="Inconsolata SemiBold"/>
              <a:cs typeface="Inconsolata SemiBold"/>
              <a:sym typeface="Inconsolata SemiBold"/>
            </a:endParaRPr>
          </a:p>
        </p:txBody>
      </p:sp>
      <p:sp>
        <p:nvSpPr>
          <p:cNvPr id="230" name="Google Shape;230;p11"/>
          <p:cNvSpPr txBox="1"/>
          <p:nvPr/>
        </p:nvSpPr>
        <p:spPr>
          <a:xfrm>
            <a:off x="5031500" y="1282738"/>
            <a:ext cx="19218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Poppins Light"/>
                <a:ea typeface="Poppins Light"/>
                <a:cs typeface="Poppins Light"/>
                <a:sym typeface="Poppins Light"/>
              </a:rPr>
              <a:t>Products are owned and maintained by the teams who built them.</a:t>
            </a:r>
            <a:endParaRPr b="0" i="0" sz="1500" u="none" cap="none" strike="noStrike">
              <a:solidFill>
                <a:srgbClr val="000000"/>
              </a:solidFill>
              <a:latin typeface="Poppins Light"/>
              <a:ea typeface="Poppins Light"/>
              <a:cs typeface="Poppins Light"/>
              <a:sym typeface="Poppins Light"/>
            </a:endParaRPr>
          </a:p>
        </p:txBody>
      </p:sp>
      <p:pic>
        <p:nvPicPr>
          <p:cNvPr id="231" name="Google Shape;231;p11"/>
          <p:cNvPicPr preferRelativeResize="0"/>
          <p:nvPr/>
        </p:nvPicPr>
        <p:blipFill rotWithShape="1">
          <a:blip r:embed="rId3">
            <a:alphaModFix/>
          </a:blip>
          <a:srcRect b="0" l="14667" r="14668" t="0"/>
          <a:stretch/>
        </p:blipFill>
        <p:spPr>
          <a:xfrm>
            <a:off x="571500" y="1138025"/>
            <a:ext cx="4064901" cy="3223338"/>
          </a:xfrm>
          <a:prstGeom prst="rect">
            <a:avLst/>
          </a:prstGeom>
          <a:noFill/>
          <a:ln>
            <a:noFill/>
          </a:ln>
        </p:spPr>
      </p:pic>
      <p:sp>
        <p:nvSpPr>
          <p:cNvPr id="232" name="Google Shape;232;p11"/>
          <p:cNvSpPr txBox="1"/>
          <p:nvPr/>
        </p:nvSpPr>
        <p:spPr>
          <a:xfrm>
            <a:off x="6924594" y="989625"/>
            <a:ext cx="1551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nconsolata SemiBold"/>
                <a:ea typeface="Inconsolata SemiBold"/>
                <a:cs typeface="Inconsolata SemiBold"/>
                <a:sym typeface="Inconsolata SemiBold"/>
              </a:rPr>
              <a:t>SUBMIT</a:t>
            </a:r>
            <a:endParaRPr b="0" i="0" sz="1200" u="none" cap="none" strike="noStrike">
              <a:solidFill>
                <a:srgbClr val="000000"/>
              </a:solidFill>
              <a:latin typeface="Inconsolata SemiBold"/>
              <a:ea typeface="Inconsolata SemiBold"/>
              <a:cs typeface="Inconsolata SemiBold"/>
              <a:sym typeface="Inconsolata SemiBold"/>
            </a:endParaRPr>
          </a:p>
        </p:txBody>
      </p:sp>
      <p:sp>
        <p:nvSpPr>
          <p:cNvPr id="233" name="Google Shape;233;p11"/>
          <p:cNvSpPr txBox="1"/>
          <p:nvPr/>
        </p:nvSpPr>
        <p:spPr>
          <a:xfrm>
            <a:off x="6924601" y="1294650"/>
            <a:ext cx="19218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Poppins Light"/>
                <a:ea typeface="Poppins Light"/>
                <a:cs typeface="Poppins Light"/>
                <a:sym typeface="Poppins Light"/>
              </a:rPr>
              <a:t>Certain years, teams can choose to submit their product in </a:t>
            </a:r>
            <a:br>
              <a:rPr b="0" i="0" lang="en" sz="1500" u="none" cap="none" strike="noStrike">
                <a:solidFill>
                  <a:srgbClr val="000000"/>
                </a:solidFill>
                <a:latin typeface="Poppins Light"/>
                <a:ea typeface="Poppins Light"/>
                <a:cs typeface="Poppins Light"/>
                <a:sym typeface="Poppins Light"/>
              </a:rPr>
            </a:br>
            <a:r>
              <a:rPr b="0" i="0" lang="en" sz="1500" u="none" cap="none" strike="noStrike">
                <a:solidFill>
                  <a:srgbClr val="000000"/>
                </a:solidFill>
                <a:latin typeface="Poppins Light"/>
                <a:ea typeface="Poppins Light"/>
                <a:cs typeface="Poppins Light"/>
                <a:sym typeface="Poppins Light"/>
              </a:rPr>
              <a:t>our prize competition.</a:t>
            </a:r>
            <a:endParaRPr b="0" i="0" sz="1500" u="none" cap="none" strike="noStrike">
              <a:solidFill>
                <a:srgbClr val="000000"/>
              </a:solidFill>
              <a:latin typeface="Poppins Light"/>
              <a:ea typeface="Poppins Light"/>
              <a:cs typeface="Poppins Light"/>
              <a:sym typeface="Poppins Light"/>
            </a:endParaRPr>
          </a:p>
        </p:txBody>
      </p:sp>
      <p:sp>
        <p:nvSpPr>
          <p:cNvPr id="234" name="Google Shape;234;p11"/>
          <p:cNvSpPr txBox="1"/>
          <p:nvPr/>
        </p:nvSpPr>
        <p:spPr>
          <a:xfrm>
            <a:off x="5031500" y="2660150"/>
            <a:ext cx="125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Inconsolata SemiBold"/>
                <a:ea typeface="Inconsolata SemiBold"/>
                <a:cs typeface="Inconsolata SemiBold"/>
                <a:sym typeface="Inconsolata SemiBold"/>
              </a:rPr>
              <a:t>PROCURE</a:t>
            </a:r>
            <a:endParaRPr b="0" i="0" sz="1200" u="none" cap="none" strike="noStrike">
              <a:solidFill>
                <a:srgbClr val="000000"/>
              </a:solidFill>
              <a:latin typeface="Inconsolata SemiBold"/>
              <a:ea typeface="Inconsolata SemiBold"/>
              <a:cs typeface="Inconsolata SemiBold"/>
              <a:sym typeface="Inconsolata SemiBold"/>
            </a:endParaRPr>
          </a:p>
        </p:txBody>
      </p:sp>
      <p:sp>
        <p:nvSpPr>
          <p:cNvPr id="235" name="Google Shape;235;p11"/>
          <p:cNvSpPr txBox="1"/>
          <p:nvPr/>
        </p:nvSpPr>
        <p:spPr>
          <a:xfrm>
            <a:off x="5031500" y="2953250"/>
            <a:ext cx="19218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Poppins Light"/>
                <a:ea typeface="Poppins Light"/>
                <a:cs typeface="Poppins Light"/>
                <a:sym typeface="Poppins Light"/>
              </a:rPr>
              <a:t>Agencies can choose to engage further with teams via contract/</a:t>
            </a:r>
            <a:br>
              <a:rPr b="0" i="0" lang="en" sz="1500" u="none" cap="none" strike="noStrike">
                <a:solidFill>
                  <a:srgbClr val="000000"/>
                </a:solidFill>
                <a:latin typeface="Poppins Light"/>
                <a:ea typeface="Poppins Light"/>
                <a:cs typeface="Poppins Light"/>
                <a:sym typeface="Poppins Light"/>
              </a:rPr>
            </a:br>
            <a:r>
              <a:rPr b="0" i="0" lang="en" sz="1500" u="none" cap="none" strike="noStrike">
                <a:solidFill>
                  <a:srgbClr val="000000"/>
                </a:solidFill>
                <a:latin typeface="Poppins Light"/>
                <a:ea typeface="Poppins Light"/>
                <a:cs typeface="Poppins Light"/>
                <a:sym typeface="Poppins Light"/>
              </a:rPr>
              <a:t>procurement, but not expected.</a:t>
            </a:r>
            <a:endParaRPr b="0" i="0" sz="1500" u="none" cap="none" strike="noStrike">
              <a:solidFill>
                <a:srgbClr val="000000"/>
              </a:solidFill>
              <a:latin typeface="Poppins Light"/>
              <a:ea typeface="Poppins Light"/>
              <a:cs typeface="Poppins Light"/>
              <a:sym typeface="Poppins Light"/>
            </a:endParaRPr>
          </a:p>
        </p:txBody>
      </p:sp>
      <p:sp>
        <p:nvSpPr>
          <p:cNvPr id="236" name="Google Shape;236;p11"/>
          <p:cNvSpPr txBox="1"/>
          <p:nvPr/>
        </p:nvSpPr>
        <p:spPr>
          <a:xfrm>
            <a:off x="343487" y="4434444"/>
            <a:ext cx="43977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Inconsolata"/>
                <a:ea typeface="Inconsolata"/>
                <a:cs typeface="Inconsolata"/>
                <a:sym typeface="Inconsolata"/>
              </a:rPr>
              <a:t>Fort Belknap</a:t>
            </a:r>
            <a:endParaRPr b="0" i="1" sz="800" u="none" cap="none" strike="noStrike">
              <a:solidFill>
                <a:srgbClr val="000000"/>
              </a:solidFill>
              <a:latin typeface="Inconsolata"/>
              <a:ea typeface="Inconsolata"/>
              <a:cs typeface="Inconsolata"/>
              <a:sym typeface="Inconsolat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240" name="Shape 240"/>
        <p:cNvGrpSpPr/>
        <p:nvPr/>
      </p:nvGrpSpPr>
      <p:grpSpPr>
        <a:xfrm>
          <a:off x="0" y="0"/>
          <a:ext cx="0" cy="0"/>
          <a:chOff x="0" y="0"/>
          <a:chExt cx="0" cy="0"/>
        </a:xfrm>
      </p:grpSpPr>
      <p:pic>
        <p:nvPicPr>
          <p:cNvPr id="241" name="Google Shape;241;p12"/>
          <p:cNvPicPr preferRelativeResize="0"/>
          <p:nvPr/>
        </p:nvPicPr>
        <p:blipFill rotWithShape="1">
          <a:blip r:embed="rId3">
            <a:alphaModFix/>
          </a:blip>
          <a:srcRect b="0" l="0" r="0" t="0"/>
          <a:stretch/>
        </p:blipFill>
        <p:spPr>
          <a:xfrm>
            <a:off x="-125150" y="-504497"/>
            <a:ext cx="9269149" cy="5743248"/>
          </a:xfrm>
          <a:prstGeom prst="rect">
            <a:avLst/>
          </a:prstGeom>
          <a:noFill/>
          <a:ln>
            <a:noFill/>
          </a:ln>
        </p:spPr>
      </p:pic>
      <p:sp>
        <p:nvSpPr>
          <p:cNvPr id="242" name="Google Shape;242;p12"/>
          <p:cNvSpPr/>
          <p:nvPr/>
        </p:nvSpPr>
        <p:spPr>
          <a:xfrm>
            <a:off x="0" y="-101025"/>
            <a:ext cx="9265200" cy="5254200"/>
          </a:xfrm>
          <a:prstGeom prst="rect">
            <a:avLst/>
          </a:prstGeom>
          <a:solidFill>
            <a:srgbClr val="417C7C">
              <a:alpha val="5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2"/>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44" name="Google Shape;244;p12"/>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Poppins"/>
                <a:ea typeface="Poppins"/>
                <a:cs typeface="Poppins"/>
                <a:sym typeface="Poppins"/>
              </a:rPr>
              <a:t>Sprint Timeline</a:t>
            </a:r>
            <a:endParaRPr b="0" i="0" sz="3200" u="none" cap="none" strike="noStrike">
              <a:solidFill>
                <a:srgbClr val="FFFFFF"/>
              </a:solidFill>
              <a:latin typeface="Poppins"/>
              <a:ea typeface="Poppins"/>
              <a:cs typeface="Poppins"/>
              <a:sym typeface="Poppins"/>
            </a:endParaRPr>
          </a:p>
        </p:txBody>
      </p:sp>
      <p:sp>
        <p:nvSpPr>
          <p:cNvPr id="245" name="Google Shape;245;p12"/>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46" name="Google Shape;246;p12"/>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247" name="Google Shape;247;p12"/>
          <p:cNvPicPr preferRelativeResize="0"/>
          <p:nvPr/>
        </p:nvPicPr>
        <p:blipFill rotWithShape="1">
          <a:blip r:embed="rId4">
            <a:alphaModFix/>
          </a:blip>
          <a:srcRect b="0" l="0" r="0" t="0"/>
          <a:stretch/>
        </p:blipFill>
        <p:spPr>
          <a:xfrm rot="-1113686">
            <a:off x="4423274" y="1834474"/>
            <a:ext cx="74075" cy="74075"/>
          </a:xfrm>
          <a:prstGeom prst="rect">
            <a:avLst/>
          </a:prstGeom>
          <a:noFill/>
          <a:ln>
            <a:noFill/>
          </a:ln>
        </p:spPr>
      </p:pic>
      <p:pic>
        <p:nvPicPr>
          <p:cNvPr id="248" name="Google Shape;248;p12"/>
          <p:cNvPicPr preferRelativeResize="0"/>
          <p:nvPr/>
        </p:nvPicPr>
        <p:blipFill rotWithShape="1">
          <a:blip r:embed="rId4">
            <a:alphaModFix/>
          </a:blip>
          <a:srcRect b="0" l="0" r="0" t="0"/>
          <a:stretch/>
        </p:blipFill>
        <p:spPr>
          <a:xfrm rot="509">
            <a:off x="4520155" y="1817796"/>
            <a:ext cx="107416" cy="107407"/>
          </a:xfrm>
          <a:prstGeom prst="rect">
            <a:avLst/>
          </a:prstGeom>
          <a:noFill/>
          <a:ln>
            <a:noFill/>
          </a:ln>
        </p:spPr>
      </p:pic>
      <p:pic>
        <p:nvPicPr>
          <p:cNvPr id="249" name="Google Shape;249;p12"/>
          <p:cNvPicPr preferRelativeResize="0"/>
          <p:nvPr/>
        </p:nvPicPr>
        <p:blipFill rotWithShape="1">
          <a:blip r:embed="rId4">
            <a:alphaModFix/>
          </a:blip>
          <a:srcRect b="0" l="0" r="0" t="0"/>
          <a:stretch/>
        </p:blipFill>
        <p:spPr>
          <a:xfrm rot="1398166">
            <a:off x="4652149" y="1834461"/>
            <a:ext cx="74075" cy="74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253" name="Shape 253"/>
        <p:cNvGrpSpPr/>
        <p:nvPr/>
      </p:nvGrpSpPr>
      <p:grpSpPr>
        <a:xfrm>
          <a:off x="0" y="0"/>
          <a:ext cx="0" cy="0"/>
          <a:chOff x="0" y="0"/>
          <a:chExt cx="0" cy="0"/>
        </a:xfrm>
      </p:grpSpPr>
      <p:pic>
        <p:nvPicPr>
          <p:cNvPr id="254" name="Google Shape;254;p14"/>
          <p:cNvPicPr preferRelativeResize="0"/>
          <p:nvPr/>
        </p:nvPicPr>
        <p:blipFill rotWithShape="1">
          <a:blip r:embed="rId3">
            <a:alphaModFix/>
          </a:blip>
          <a:srcRect b="0" l="0" r="0" t="0"/>
          <a:stretch/>
        </p:blipFill>
        <p:spPr>
          <a:xfrm>
            <a:off x="-239097" y="-237979"/>
            <a:ext cx="9977294" cy="5788071"/>
          </a:xfrm>
          <a:prstGeom prst="rect">
            <a:avLst/>
          </a:prstGeom>
          <a:noFill/>
          <a:ln>
            <a:noFill/>
          </a:ln>
        </p:spPr>
      </p:pic>
      <p:sp>
        <p:nvSpPr>
          <p:cNvPr id="255" name="Google Shape;255;p14"/>
          <p:cNvSpPr/>
          <p:nvPr/>
        </p:nvSpPr>
        <p:spPr>
          <a:xfrm>
            <a:off x="-280657" y="-307818"/>
            <a:ext cx="9483282" cy="5706493"/>
          </a:xfrm>
          <a:prstGeom prst="rect">
            <a:avLst/>
          </a:prstGeom>
          <a:solidFill>
            <a:srgbClr val="417C7C">
              <a:alpha val="5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4"/>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57" name="Google Shape;257;p14"/>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Poppins"/>
                <a:ea typeface="Poppins"/>
                <a:cs typeface="Poppins"/>
                <a:sym typeface="Poppins"/>
              </a:rPr>
              <a:t>Project Background</a:t>
            </a:r>
            <a:endParaRPr b="0" i="0" sz="3200" u="none" cap="none" strike="noStrike">
              <a:solidFill>
                <a:srgbClr val="FFFFFF"/>
              </a:solidFill>
              <a:latin typeface="Poppins"/>
              <a:ea typeface="Poppins"/>
              <a:cs typeface="Poppins"/>
              <a:sym typeface="Poppins"/>
            </a:endParaRPr>
          </a:p>
        </p:txBody>
      </p:sp>
      <p:sp>
        <p:nvSpPr>
          <p:cNvPr id="258" name="Google Shape;258;p14"/>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59" name="Google Shape;259;p14"/>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260" name="Google Shape;260;p14"/>
          <p:cNvPicPr preferRelativeResize="0"/>
          <p:nvPr/>
        </p:nvPicPr>
        <p:blipFill rotWithShape="1">
          <a:blip r:embed="rId4">
            <a:alphaModFix/>
          </a:blip>
          <a:srcRect b="0" l="0" r="0" t="0"/>
          <a:stretch/>
        </p:blipFill>
        <p:spPr>
          <a:xfrm rot="-1113686">
            <a:off x="4423274" y="1834474"/>
            <a:ext cx="74075" cy="74075"/>
          </a:xfrm>
          <a:prstGeom prst="rect">
            <a:avLst/>
          </a:prstGeom>
          <a:noFill/>
          <a:ln>
            <a:noFill/>
          </a:ln>
        </p:spPr>
      </p:pic>
      <p:pic>
        <p:nvPicPr>
          <p:cNvPr id="261" name="Google Shape;261;p14"/>
          <p:cNvPicPr preferRelativeResize="0"/>
          <p:nvPr/>
        </p:nvPicPr>
        <p:blipFill rotWithShape="1">
          <a:blip r:embed="rId4">
            <a:alphaModFix/>
          </a:blip>
          <a:srcRect b="0" l="0" r="0" t="0"/>
          <a:stretch/>
        </p:blipFill>
        <p:spPr>
          <a:xfrm rot="509">
            <a:off x="4520155" y="1817796"/>
            <a:ext cx="107416" cy="107407"/>
          </a:xfrm>
          <a:prstGeom prst="rect">
            <a:avLst/>
          </a:prstGeom>
          <a:noFill/>
          <a:ln>
            <a:noFill/>
          </a:ln>
        </p:spPr>
      </p:pic>
      <p:pic>
        <p:nvPicPr>
          <p:cNvPr id="262" name="Google Shape;262;p14"/>
          <p:cNvPicPr preferRelativeResize="0"/>
          <p:nvPr/>
        </p:nvPicPr>
        <p:blipFill rotWithShape="1">
          <a:blip r:embed="rId4">
            <a:alphaModFix/>
          </a:blip>
          <a:srcRect b="0" l="0" r="0" t="0"/>
          <a:stretch/>
        </p:blipFill>
        <p:spPr>
          <a:xfrm rot="1398166">
            <a:off x="4652149" y="1834461"/>
            <a:ext cx="74075" cy="74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66" name="Shape 266"/>
        <p:cNvGrpSpPr/>
        <p:nvPr/>
      </p:nvGrpSpPr>
      <p:grpSpPr>
        <a:xfrm>
          <a:off x="0" y="0"/>
          <a:ext cx="0" cy="0"/>
          <a:chOff x="0" y="0"/>
          <a:chExt cx="0" cy="0"/>
        </a:xfrm>
      </p:grpSpPr>
      <p:sp>
        <p:nvSpPr>
          <p:cNvPr id="267" name="Google Shape;267;p15"/>
          <p:cNvSpPr txBox="1"/>
          <p:nvPr/>
        </p:nvSpPr>
        <p:spPr>
          <a:xfrm>
            <a:off x="602675" y="1538775"/>
            <a:ext cx="7911600" cy="26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13192F"/>
                </a:solidFill>
                <a:latin typeface="Inconsolata"/>
                <a:ea typeface="Inconsolata"/>
                <a:cs typeface="Inconsolata"/>
                <a:sym typeface="Inconsolata"/>
              </a:rPr>
              <a:t>Create tools that will improve and enhance access to homeownership and housing stability for American Indian and Alaska Native (AIAN) populations and Indigenous communities, particularly on reservations and/or other tribal areas.</a:t>
            </a:r>
            <a:endParaRPr b="0" i="0" sz="1800" u="none" cap="none" strike="noStrike">
              <a:solidFill>
                <a:srgbClr val="13192F"/>
              </a:solidFill>
              <a:latin typeface="Inconsolata"/>
              <a:ea typeface="Inconsolata"/>
              <a:cs typeface="Inconsolata"/>
              <a:sym typeface="Inconsolata"/>
            </a:endParaRPr>
          </a:p>
        </p:txBody>
      </p:sp>
      <p:sp>
        <p:nvSpPr>
          <p:cNvPr id="268" name="Google Shape;268;p15"/>
          <p:cNvSpPr txBox="1"/>
          <p:nvPr/>
        </p:nvSpPr>
        <p:spPr>
          <a:xfrm>
            <a:off x="340375" y="1355525"/>
            <a:ext cx="9261600" cy="1761300"/>
          </a:xfrm>
          <a:prstGeom prst="rect">
            <a:avLst/>
          </a:prstGeom>
          <a:noFill/>
          <a:ln>
            <a:noFill/>
          </a:ln>
        </p:spPr>
        <p:txBody>
          <a:bodyPr anchorCtr="0" anchor="ctr" bIns="91425" lIns="91425" spcFirstLastPara="1" rIns="91425" wrap="square" tIns="91425">
            <a:noAutofit/>
          </a:bodyPr>
          <a:lstStyle/>
          <a:p>
            <a:pPr indent="0" lvl="0" marL="0" marR="0" rtl="0" algn="l">
              <a:lnSpc>
                <a:spcPct val="130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0" lvl="0" marL="0" marR="0" rtl="0" algn="ctr">
              <a:lnSpc>
                <a:spcPct val="130000"/>
              </a:lnSpc>
              <a:spcBef>
                <a:spcPts val="0"/>
              </a:spcBef>
              <a:spcAft>
                <a:spcPts val="0"/>
              </a:spcAft>
              <a:buClr>
                <a:srgbClr val="000000"/>
              </a:buClr>
              <a:buSzPts val="1200"/>
              <a:buFont typeface="Arial"/>
              <a:buNone/>
            </a:pPr>
            <a:r>
              <a:t/>
            </a:r>
            <a:endParaRPr b="0" i="0" sz="1200" u="none" cap="none" strike="noStrike">
              <a:solidFill>
                <a:srgbClr val="13192F"/>
              </a:solidFill>
              <a:latin typeface="Poppins"/>
              <a:ea typeface="Poppins"/>
              <a:cs typeface="Poppins"/>
              <a:sym typeface="Poppins"/>
            </a:endParaRPr>
          </a:p>
        </p:txBody>
      </p:sp>
      <p:sp>
        <p:nvSpPr>
          <p:cNvPr id="269" name="Google Shape;269;p15"/>
          <p:cNvSpPr txBox="1"/>
          <p:nvPr/>
        </p:nvSpPr>
        <p:spPr>
          <a:xfrm>
            <a:off x="4503803" y="2321725"/>
            <a:ext cx="4010400" cy="23298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p:txBody>
      </p:sp>
      <p:sp>
        <p:nvSpPr>
          <p:cNvPr id="270" name="Google Shape;270;p15"/>
          <p:cNvSpPr txBox="1"/>
          <p:nvPr/>
        </p:nvSpPr>
        <p:spPr>
          <a:xfrm>
            <a:off x="281100" y="1578750"/>
            <a:ext cx="4290900" cy="198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2200" u="none" cap="none" strike="noStrike">
                <a:solidFill>
                  <a:schemeClr val="dk1"/>
                </a:solidFill>
                <a:latin typeface="Inconsolata SemiBold"/>
                <a:ea typeface="Inconsolata SemiBold"/>
                <a:cs typeface="Inconsolata SemiBold"/>
                <a:sym typeface="Inconsolata SemiBold"/>
              </a:rPr>
              <a:t>THE OPPORTUNITY</a:t>
            </a:r>
            <a:endParaRPr b="0" i="0" sz="2200" u="none" cap="none" strike="noStrike">
              <a:solidFill>
                <a:schemeClr val="dk1"/>
              </a:solidFill>
              <a:latin typeface="Inconsolata SemiBold"/>
              <a:ea typeface="Inconsolata SemiBold"/>
              <a:cs typeface="Inconsolata SemiBold"/>
              <a:sym typeface="Inconsolata SemiBold"/>
            </a:endParaRPr>
          </a:p>
        </p:txBody>
      </p:sp>
      <p:sp>
        <p:nvSpPr>
          <p:cNvPr id="271" name="Google Shape;271;p15"/>
          <p:cNvSpPr txBox="1"/>
          <p:nvPr/>
        </p:nvSpPr>
        <p:spPr>
          <a:xfrm>
            <a:off x="438625" y="528825"/>
            <a:ext cx="208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Inconsolata SemiBold"/>
                <a:ea typeface="Inconsolata SemiBold"/>
                <a:cs typeface="Inconsolata SemiBold"/>
                <a:sym typeface="Inconsolata SemiBold"/>
              </a:rPr>
              <a:t>THE GOAL</a:t>
            </a:r>
            <a:endParaRPr b="0" i="0" sz="2200" u="none" cap="none" strike="noStrike">
              <a:solidFill>
                <a:srgbClr val="000000"/>
              </a:solidFill>
              <a:latin typeface="Inconsolata SemiBold"/>
              <a:ea typeface="Inconsolata SemiBold"/>
              <a:cs typeface="Inconsolata SemiBold"/>
              <a:sym typeface="Inconsolata SemiBold"/>
            </a:endParaRPr>
          </a:p>
        </p:txBody>
      </p:sp>
      <p:sp>
        <p:nvSpPr>
          <p:cNvPr id="272" name="Google Shape;272;p15"/>
          <p:cNvSpPr txBox="1"/>
          <p:nvPr/>
        </p:nvSpPr>
        <p:spPr>
          <a:xfrm>
            <a:off x="712100" y="2745825"/>
            <a:ext cx="78669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13192F"/>
                </a:solidFill>
                <a:latin typeface="Inconsolata"/>
                <a:ea typeface="Inconsolata"/>
                <a:cs typeface="Inconsolata"/>
                <a:sym typeface="Inconsolata"/>
              </a:rPr>
              <a:t>The creation of user-friendly tools and analyses will foster housing access and stability for Native American communities, particularly on reservations and in other tribal areas. Tools could involve consolidating resources, streamlining networks of contacts, or bolstering traditional methods of housing the community. We would like to create a coalition that will continue this work after the sprint.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276" name="Shape 276"/>
        <p:cNvGrpSpPr/>
        <p:nvPr/>
      </p:nvGrpSpPr>
      <p:grpSpPr>
        <a:xfrm>
          <a:off x="0" y="0"/>
          <a:ext cx="0" cy="0"/>
          <a:chOff x="0" y="0"/>
          <a:chExt cx="0" cy="0"/>
        </a:xfrm>
      </p:grpSpPr>
      <p:pic>
        <p:nvPicPr>
          <p:cNvPr id="277" name="Google Shape;277;p16"/>
          <p:cNvPicPr preferRelativeResize="0"/>
          <p:nvPr/>
        </p:nvPicPr>
        <p:blipFill rotWithShape="1">
          <a:blip r:embed="rId3">
            <a:alphaModFix/>
          </a:blip>
          <a:srcRect b="0" l="0" r="0" t="0"/>
          <a:stretch/>
        </p:blipFill>
        <p:spPr>
          <a:xfrm>
            <a:off x="0" y="-1097044"/>
            <a:ext cx="9265200" cy="6891261"/>
          </a:xfrm>
          <a:prstGeom prst="rect">
            <a:avLst/>
          </a:prstGeom>
          <a:noFill/>
          <a:ln>
            <a:noFill/>
          </a:ln>
        </p:spPr>
      </p:pic>
      <p:sp>
        <p:nvSpPr>
          <p:cNvPr id="278" name="Google Shape;278;p16"/>
          <p:cNvSpPr/>
          <p:nvPr/>
        </p:nvSpPr>
        <p:spPr>
          <a:xfrm>
            <a:off x="0" y="-101025"/>
            <a:ext cx="9265200" cy="5254200"/>
          </a:xfrm>
          <a:prstGeom prst="rect">
            <a:avLst/>
          </a:prstGeom>
          <a:solidFill>
            <a:srgbClr val="417C7C">
              <a:alpha val="5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6"/>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80" name="Google Shape;280;p16"/>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Poppins"/>
                <a:ea typeface="Poppins"/>
                <a:cs typeface="Poppins"/>
                <a:sym typeface="Poppins"/>
              </a:rPr>
              <a:t>Introductions</a:t>
            </a:r>
            <a:endParaRPr b="0" i="0" sz="3200" u="none" cap="none" strike="noStrike">
              <a:solidFill>
                <a:srgbClr val="FFFFFF"/>
              </a:solidFill>
              <a:latin typeface="Poppins"/>
              <a:ea typeface="Poppins"/>
              <a:cs typeface="Poppins"/>
              <a:sym typeface="Poppins"/>
            </a:endParaRPr>
          </a:p>
        </p:txBody>
      </p:sp>
      <p:sp>
        <p:nvSpPr>
          <p:cNvPr id="281" name="Google Shape;281;p16"/>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82" name="Google Shape;282;p16"/>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283" name="Google Shape;283;p16"/>
          <p:cNvPicPr preferRelativeResize="0"/>
          <p:nvPr/>
        </p:nvPicPr>
        <p:blipFill rotWithShape="1">
          <a:blip r:embed="rId4">
            <a:alphaModFix/>
          </a:blip>
          <a:srcRect b="0" l="0" r="0" t="0"/>
          <a:stretch/>
        </p:blipFill>
        <p:spPr>
          <a:xfrm rot="-1113686">
            <a:off x="4423274" y="1834474"/>
            <a:ext cx="74075" cy="74075"/>
          </a:xfrm>
          <a:prstGeom prst="rect">
            <a:avLst/>
          </a:prstGeom>
          <a:noFill/>
          <a:ln>
            <a:noFill/>
          </a:ln>
        </p:spPr>
      </p:pic>
      <p:pic>
        <p:nvPicPr>
          <p:cNvPr id="284" name="Google Shape;284;p16"/>
          <p:cNvPicPr preferRelativeResize="0"/>
          <p:nvPr/>
        </p:nvPicPr>
        <p:blipFill rotWithShape="1">
          <a:blip r:embed="rId4">
            <a:alphaModFix/>
          </a:blip>
          <a:srcRect b="0" l="0" r="0" t="0"/>
          <a:stretch/>
        </p:blipFill>
        <p:spPr>
          <a:xfrm rot="509">
            <a:off x="4520155" y="1817796"/>
            <a:ext cx="107416" cy="107407"/>
          </a:xfrm>
          <a:prstGeom prst="rect">
            <a:avLst/>
          </a:prstGeom>
          <a:noFill/>
          <a:ln>
            <a:noFill/>
          </a:ln>
        </p:spPr>
      </p:pic>
      <p:pic>
        <p:nvPicPr>
          <p:cNvPr id="285" name="Google Shape;285;p16"/>
          <p:cNvPicPr preferRelativeResize="0"/>
          <p:nvPr/>
        </p:nvPicPr>
        <p:blipFill rotWithShape="1">
          <a:blip r:embed="rId4">
            <a:alphaModFix/>
          </a:blip>
          <a:srcRect b="0" l="0" r="0" t="0"/>
          <a:stretch/>
        </p:blipFill>
        <p:spPr>
          <a:xfrm rot="1398166">
            <a:off x="4652149" y="1834461"/>
            <a:ext cx="74075" cy="74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89" name="Shape 289"/>
        <p:cNvGrpSpPr/>
        <p:nvPr/>
      </p:nvGrpSpPr>
      <p:grpSpPr>
        <a:xfrm>
          <a:off x="0" y="0"/>
          <a:ext cx="0" cy="0"/>
          <a:chOff x="0" y="0"/>
          <a:chExt cx="0" cy="0"/>
        </a:xfrm>
      </p:grpSpPr>
      <p:sp>
        <p:nvSpPr>
          <p:cNvPr id="290" name="Google Shape;290;p17"/>
          <p:cNvSpPr txBox="1"/>
          <p:nvPr/>
        </p:nvSpPr>
        <p:spPr>
          <a:xfrm>
            <a:off x="4284750" y="1421213"/>
            <a:ext cx="4971000" cy="579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800" u="sng" cap="none" strike="noStrike">
                <a:solidFill>
                  <a:srgbClr val="222222"/>
                </a:solidFill>
                <a:latin typeface="Inconsolata"/>
                <a:ea typeface="Inconsolata"/>
                <a:cs typeface="Inconsolata"/>
                <a:sym typeface="Inconsolata"/>
              </a:rPr>
              <a:t>Tribal Nations Research Group</a:t>
            </a:r>
            <a:endParaRPr b="0" i="0" sz="1800" u="none" cap="none" strike="noStrike">
              <a:solidFill>
                <a:srgbClr val="222222"/>
              </a:solidFill>
              <a:latin typeface="Inconsolata"/>
              <a:ea typeface="Inconsolata"/>
              <a:cs typeface="Inconsolata"/>
              <a:sym typeface="Inconsolata"/>
            </a:endParaRPr>
          </a:p>
          <a:p>
            <a:pPr indent="-342900" lvl="0" marL="457200" marR="0" rtl="0" algn="l">
              <a:lnSpc>
                <a:spcPct val="100000"/>
              </a:lnSpc>
              <a:spcBef>
                <a:spcPts val="0"/>
              </a:spcBef>
              <a:spcAft>
                <a:spcPts val="0"/>
              </a:spcAft>
              <a:buClr>
                <a:srgbClr val="222222"/>
              </a:buClr>
              <a:buSzPts val="1800"/>
              <a:buFont typeface="Inconsolata"/>
              <a:buChar char="-"/>
            </a:pPr>
            <a:r>
              <a:rPr b="0" i="0" lang="en" sz="1800" u="none" cap="none" strike="noStrike">
                <a:solidFill>
                  <a:srgbClr val="222222"/>
                </a:solidFill>
                <a:latin typeface="Inconsolata"/>
                <a:ea typeface="Inconsolata"/>
                <a:cs typeface="Inconsolata"/>
                <a:sym typeface="Inconsolata"/>
              </a:rPr>
              <a:t>Anita Frederick</a:t>
            </a:r>
            <a:endParaRPr b="0" i="0" sz="1200" u="none" cap="none" strike="noStrike">
              <a:solidFill>
                <a:srgbClr val="222222"/>
              </a:solidFill>
              <a:latin typeface="Inconsolata Black"/>
              <a:ea typeface="Inconsolata Black"/>
              <a:cs typeface="Inconsolata Black"/>
              <a:sym typeface="Inconsolata Black"/>
            </a:endParaRPr>
          </a:p>
        </p:txBody>
      </p:sp>
      <p:sp>
        <p:nvSpPr>
          <p:cNvPr id="291" name="Google Shape;291;p17"/>
          <p:cNvSpPr txBox="1"/>
          <p:nvPr/>
        </p:nvSpPr>
        <p:spPr>
          <a:xfrm>
            <a:off x="848075" y="1174725"/>
            <a:ext cx="3850200" cy="2719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222222"/>
                </a:solidFill>
                <a:latin typeface="Inconsolata"/>
                <a:ea typeface="Inconsolata"/>
                <a:cs typeface="Inconsolata"/>
                <a:sym typeface="Inconsolata"/>
              </a:rPr>
              <a:t>Native Reach</a:t>
            </a:r>
            <a:endParaRPr b="1" i="0" sz="1800" u="none" cap="none" strike="noStrike">
              <a:solidFill>
                <a:srgbClr val="222222"/>
              </a:solidFill>
              <a:latin typeface="Inconsolata"/>
              <a:ea typeface="Inconsolata"/>
              <a:cs typeface="Inconsolata"/>
              <a:sym typeface="Inconsolata"/>
            </a:endParaRPr>
          </a:p>
          <a:p>
            <a:pPr indent="-342900" lvl="0" marL="457200" marR="0" rtl="0" algn="l">
              <a:lnSpc>
                <a:spcPct val="100000"/>
              </a:lnSpc>
              <a:spcBef>
                <a:spcPts val="0"/>
              </a:spcBef>
              <a:spcAft>
                <a:spcPts val="0"/>
              </a:spcAft>
              <a:buClr>
                <a:srgbClr val="222222"/>
              </a:buClr>
              <a:buSzPts val="1800"/>
              <a:buFont typeface="Inconsolata"/>
              <a:buChar char="-"/>
            </a:pPr>
            <a:r>
              <a:rPr b="0" i="0" lang="en" sz="1800" u="none" cap="none" strike="noStrike">
                <a:solidFill>
                  <a:srgbClr val="222222"/>
                </a:solidFill>
                <a:latin typeface="Inconsolata"/>
                <a:ea typeface="Inconsolata"/>
                <a:cs typeface="Inconsolata"/>
                <a:sym typeface="Inconsolata"/>
              </a:rPr>
              <a:t>Ron Mori</a:t>
            </a:r>
            <a:endParaRPr b="0" i="0" sz="1800" u="none" cap="none" strike="noStrike">
              <a:solidFill>
                <a:srgbClr val="222222"/>
              </a:solidFill>
              <a:latin typeface="Inconsolata"/>
              <a:ea typeface="Inconsolata"/>
              <a:cs typeface="Inconsolata"/>
              <a:sym typeface="Inconsolata"/>
            </a:endParaRPr>
          </a:p>
          <a:p>
            <a:pPr indent="-342900" lvl="0" marL="457200" marR="0" rtl="0" algn="l">
              <a:lnSpc>
                <a:spcPct val="100000"/>
              </a:lnSpc>
              <a:spcBef>
                <a:spcPts val="0"/>
              </a:spcBef>
              <a:spcAft>
                <a:spcPts val="0"/>
              </a:spcAft>
              <a:buClr>
                <a:srgbClr val="222222"/>
              </a:buClr>
              <a:buSzPts val="1800"/>
              <a:buFont typeface="Inconsolata"/>
              <a:buChar char="-"/>
            </a:pPr>
            <a:r>
              <a:rPr b="0" i="0" lang="en" sz="1800" u="none" cap="none" strike="noStrike">
                <a:solidFill>
                  <a:srgbClr val="222222"/>
                </a:solidFill>
                <a:latin typeface="Inconsolata"/>
                <a:ea typeface="Inconsolata"/>
                <a:cs typeface="Inconsolata"/>
                <a:sym typeface="Inconsolata"/>
              </a:rPr>
              <a:t>Beth Forest</a:t>
            </a:r>
            <a:endParaRPr b="0" i="0" sz="1800" u="none" cap="none" strike="noStrike">
              <a:solidFill>
                <a:srgbClr val="222222"/>
              </a:solidFill>
              <a:latin typeface="Inconsolata"/>
              <a:ea typeface="Inconsolata"/>
              <a:cs typeface="Inconsolata"/>
              <a:sym typeface="Inconsolat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Inconsolata"/>
              <a:ea typeface="Inconsolata"/>
              <a:cs typeface="Inconsolata"/>
              <a:sym typeface="Inconsolata"/>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222222"/>
                </a:solidFill>
                <a:latin typeface="Inconsolata"/>
                <a:ea typeface="Inconsolata"/>
                <a:cs typeface="Inconsolata"/>
                <a:sym typeface="Inconsolata"/>
              </a:rPr>
              <a:t>Ideation Colab</a:t>
            </a:r>
            <a:endParaRPr b="0" i="0" sz="1800" u="none" cap="none" strike="noStrike">
              <a:solidFill>
                <a:srgbClr val="222222"/>
              </a:solidFill>
              <a:latin typeface="Inconsolata"/>
              <a:ea typeface="Inconsolata"/>
              <a:cs typeface="Inconsolata"/>
              <a:sym typeface="Inconsolata"/>
            </a:endParaRPr>
          </a:p>
          <a:p>
            <a:pPr indent="-342900" lvl="0" marL="457200" marR="0" rtl="0" algn="l">
              <a:lnSpc>
                <a:spcPct val="100000"/>
              </a:lnSpc>
              <a:spcBef>
                <a:spcPts val="0"/>
              </a:spcBef>
              <a:spcAft>
                <a:spcPts val="0"/>
              </a:spcAft>
              <a:buClr>
                <a:srgbClr val="222222"/>
              </a:buClr>
              <a:buSzPts val="1800"/>
              <a:buFont typeface="Inconsolata"/>
              <a:buChar char="-"/>
            </a:pPr>
            <a:r>
              <a:rPr b="0" i="0" lang="en" sz="1800" u="none" cap="none" strike="noStrike">
                <a:solidFill>
                  <a:srgbClr val="222222"/>
                </a:solidFill>
                <a:latin typeface="Inconsolata"/>
                <a:ea typeface="Inconsolata"/>
                <a:cs typeface="Inconsolata"/>
                <a:sym typeface="Inconsolata"/>
              </a:rPr>
              <a:t>DJ Lampitt</a:t>
            </a:r>
            <a:endParaRPr b="0" i="0" sz="1800" u="none" cap="none" strike="noStrike">
              <a:solidFill>
                <a:srgbClr val="222222"/>
              </a:solidFill>
              <a:latin typeface="Inconsolata"/>
              <a:ea typeface="Inconsolata"/>
              <a:cs typeface="Inconsolata"/>
              <a:sym typeface="Inconsolat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Inconsolata"/>
              <a:ea typeface="Inconsolata"/>
              <a:cs typeface="Inconsolata"/>
              <a:sym typeface="Inconsolata"/>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Inconsolata"/>
              <a:ea typeface="Inconsolata"/>
              <a:cs typeface="Inconsolata"/>
              <a:sym typeface="Inconsolata"/>
            </a:endParaRPr>
          </a:p>
        </p:txBody>
      </p:sp>
      <p:sp>
        <p:nvSpPr>
          <p:cNvPr id="292" name="Google Shape;292;p17"/>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93" name="Google Shape;293;p17"/>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94" name="Google Shape;294;p17"/>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95" name="Google Shape;295;p17"/>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296" name="Google Shape;296;p17"/>
          <p:cNvPicPr preferRelativeResize="0"/>
          <p:nvPr/>
        </p:nvPicPr>
        <p:blipFill rotWithShape="1">
          <a:blip r:embed="rId3">
            <a:alphaModFix/>
          </a:blip>
          <a:srcRect b="0" l="0" r="0" t="0"/>
          <a:stretch/>
        </p:blipFill>
        <p:spPr>
          <a:xfrm>
            <a:off x="8469400" y="4451850"/>
            <a:ext cx="471000" cy="471000"/>
          </a:xfrm>
          <a:prstGeom prst="rect">
            <a:avLst/>
          </a:prstGeom>
          <a:noFill/>
          <a:ln>
            <a:noFill/>
          </a:ln>
        </p:spPr>
      </p:pic>
      <p:pic>
        <p:nvPicPr>
          <p:cNvPr id="297" name="Google Shape;297;p17"/>
          <p:cNvPicPr preferRelativeResize="0"/>
          <p:nvPr/>
        </p:nvPicPr>
        <p:blipFill rotWithShape="1">
          <a:blip r:embed="rId3">
            <a:alphaModFix/>
          </a:blip>
          <a:srcRect b="0" l="0" r="0" t="0"/>
          <a:stretch/>
        </p:blipFill>
        <p:spPr>
          <a:xfrm>
            <a:off x="205175" y="94400"/>
            <a:ext cx="471000" cy="471000"/>
          </a:xfrm>
          <a:prstGeom prst="rect">
            <a:avLst/>
          </a:prstGeom>
          <a:noFill/>
          <a:ln>
            <a:noFill/>
          </a:ln>
        </p:spPr>
      </p:pic>
      <p:sp>
        <p:nvSpPr>
          <p:cNvPr id="298" name="Google Shape;298;p17"/>
          <p:cNvSpPr txBox="1"/>
          <p:nvPr/>
        </p:nvSpPr>
        <p:spPr>
          <a:xfrm>
            <a:off x="2846775" y="627250"/>
            <a:ext cx="3000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Inconsolata SemiBold"/>
                <a:ea typeface="Inconsolata SemiBold"/>
                <a:cs typeface="Inconsolata SemiBold"/>
                <a:sym typeface="Inconsolata SemiBold"/>
              </a:rPr>
              <a:t>PRODUCT/TECH TEAMS</a:t>
            </a:r>
            <a:endParaRPr b="0" i="0" sz="2200" u="none" cap="none" strike="noStrike">
              <a:solidFill>
                <a:schemeClr val="dk1"/>
              </a:solidFill>
              <a:latin typeface="Inconsolata SemiBold"/>
              <a:ea typeface="Inconsolata SemiBold"/>
              <a:cs typeface="Inconsolata SemiBold"/>
              <a:sym typeface="Inconsolata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02" name="Shape 302"/>
        <p:cNvGrpSpPr/>
        <p:nvPr/>
      </p:nvGrpSpPr>
      <p:grpSpPr>
        <a:xfrm>
          <a:off x="0" y="0"/>
          <a:ext cx="0" cy="0"/>
          <a:chOff x="0" y="0"/>
          <a:chExt cx="0" cy="0"/>
        </a:xfrm>
      </p:grpSpPr>
      <p:sp>
        <p:nvSpPr>
          <p:cNvPr id="303" name="Google Shape;303;p18"/>
          <p:cNvSpPr txBox="1"/>
          <p:nvPr/>
        </p:nvSpPr>
        <p:spPr>
          <a:xfrm>
            <a:off x="144750" y="1604575"/>
            <a:ext cx="4381200" cy="2719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Douglas Marconi</a:t>
            </a:r>
            <a:r>
              <a:rPr b="0" i="0" lang="en" sz="1400" u="none" cap="none" strike="noStrike">
                <a:solidFill>
                  <a:srgbClr val="000000"/>
                </a:solidFill>
                <a:latin typeface="Inconsolata Medium"/>
                <a:ea typeface="Inconsolata Medium"/>
                <a:cs typeface="Inconsolata Medium"/>
                <a:sym typeface="Inconsolata Medium"/>
              </a:rPr>
              <a:t> (National American Indian Housing Council)</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Blythe McWhirter </a:t>
            </a:r>
            <a:r>
              <a:rPr b="0" i="0" lang="en" sz="1400" u="none" cap="none" strike="noStrike">
                <a:solidFill>
                  <a:srgbClr val="000000"/>
                </a:solidFill>
                <a:latin typeface="Inconsolata Medium"/>
                <a:ea typeface="Inconsolata Medium"/>
                <a:cs typeface="Inconsolata Medium"/>
                <a:sym typeface="Inconsolata Medium"/>
              </a:rPr>
              <a:t>(National American Indian Housing Council)</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Melody Dawe </a:t>
            </a:r>
            <a:r>
              <a:rPr b="0" i="0" lang="en" sz="1400" u="none" cap="none" strike="noStrike">
                <a:solidFill>
                  <a:srgbClr val="000000"/>
                </a:solidFill>
                <a:latin typeface="Inconsolata Medium"/>
                <a:ea typeface="Inconsolata Medium"/>
                <a:cs typeface="Inconsolata Medium"/>
                <a:sym typeface="Inconsolata Medium"/>
              </a:rPr>
              <a:t>(Federal Home Loan Bank of Des Moines)</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Ryan Stopper</a:t>
            </a:r>
            <a:r>
              <a:rPr b="0" i="0" lang="en" sz="1400" u="none" cap="none" strike="noStrike">
                <a:solidFill>
                  <a:srgbClr val="000000"/>
                </a:solidFill>
                <a:latin typeface="Inconsolata Medium"/>
                <a:ea typeface="Inconsolata Medium"/>
                <a:cs typeface="Inconsolata Medium"/>
                <a:sym typeface="Inconsolata Medium"/>
              </a:rPr>
              <a:t> (Chief Seattle Club)</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Dee Alexander</a:t>
            </a:r>
            <a:r>
              <a:rPr b="0" i="0" lang="en" sz="1400" u="none" cap="none" strike="noStrike">
                <a:solidFill>
                  <a:srgbClr val="000000"/>
                </a:solidFill>
                <a:latin typeface="Inconsolata Medium"/>
                <a:ea typeface="Inconsolata Medium"/>
                <a:cs typeface="Inconsolata Medium"/>
                <a:sym typeface="Inconsolata Medium"/>
              </a:rPr>
              <a:t> (U.S. Census Bureau)</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Mariah Ralston</a:t>
            </a:r>
            <a:r>
              <a:rPr b="0" i="0" lang="en" sz="1400" u="none" cap="none" strike="noStrike">
                <a:solidFill>
                  <a:srgbClr val="000000"/>
                </a:solidFill>
                <a:latin typeface="Inconsolata Medium"/>
                <a:ea typeface="Inconsolata Medium"/>
                <a:cs typeface="Inconsolata Medium"/>
                <a:sym typeface="Inconsolata Medium"/>
              </a:rPr>
              <a:t> (Quinault Housing Authority)</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NaDaizja Bolling</a:t>
            </a:r>
            <a:r>
              <a:rPr b="0" i="0" lang="en" sz="1400" u="none" cap="none" strike="noStrike">
                <a:solidFill>
                  <a:srgbClr val="000000"/>
                </a:solidFill>
                <a:latin typeface="Inconsolata Medium"/>
                <a:ea typeface="Inconsolata Medium"/>
                <a:cs typeface="Inconsolata Medium"/>
                <a:sym typeface="Inconsolata Medium"/>
              </a:rPr>
              <a:t> (Aquinnah Cultural Center)</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Sierra Campbell </a:t>
            </a:r>
            <a:r>
              <a:rPr b="0" i="0" lang="en" sz="1400" u="none" cap="none" strike="noStrike">
                <a:solidFill>
                  <a:srgbClr val="000000"/>
                </a:solidFill>
                <a:latin typeface="Inconsolata Medium"/>
                <a:ea typeface="Inconsolata Medium"/>
                <a:cs typeface="Inconsolata Medium"/>
                <a:sym typeface="Inconsolata Medium"/>
              </a:rPr>
              <a:t>(United Indians of All Tribes Foundation)</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Inconsolata"/>
                <a:ea typeface="Inconsolata"/>
                <a:cs typeface="Inconsolata"/>
                <a:sym typeface="Inconsolata"/>
              </a:rPr>
              <a:t>Tony Barbero </a:t>
            </a:r>
            <a:r>
              <a:rPr b="0" i="0" lang="en" sz="1400" u="none" cap="none" strike="noStrike">
                <a:solidFill>
                  <a:srgbClr val="000000"/>
                </a:solidFill>
                <a:latin typeface="Inconsolata Medium"/>
                <a:ea typeface="Inconsolata Medium"/>
                <a:cs typeface="Inconsolata Medium"/>
                <a:sym typeface="Inconsolata Medium"/>
              </a:rPr>
              <a:t>(United Indians of All Tribes Foundation)</a:t>
            </a:r>
            <a:endParaRPr b="0" i="0" sz="1400" u="none" cap="none" strike="noStrike">
              <a:solidFill>
                <a:srgbClr val="000000"/>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22222"/>
              </a:solidFill>
              <a:latin typeface="Inconsolata"/>
              <a:ea typeface="Inconsolata"/>
              <a:cs typeface="Inconsolata"/>
              <a:sym typeface="Inconsolata"/>
            </a:endParaRPr>
          </a:p>
        </p:txBody>
      </p:sp>
      <p:sp>
        <p:nvSpPr>
          <p:cNvPr id="304" name="Google Shape;304;p18"/>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05" name="Google Shape;305;p18"/>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06" name="Google Shape;306;p18"/>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07" name="Google Shape;307;p18"/>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08" name="Google Shape;308;p18"/>
          <p:cNvPicPr preferRelativeResize="0"/>
          <p:nvPr/>
        </p:nvPicPr>
        <p:blipFill rotWithShape="1">
          <a:blip r:embed="rId3">
            <a:alphaModFix/>
          </a:blip>
          <a:srcRect b="0" l="0" r="0" t="0"/>
          <a:stretch/>
        </p:blipFill>
        <p:spPr>
          <a:xfrm>
            <a:off x="8469400" y="4451850"/>
            <a:ext cx="471000" cy="471000"/>
          </a:xfrm>
          <a:prstGeom prst="rect">
            <a:avLst/>
          </a:prstGeom>
          <a:noFill/>
          <a:ln>
            <a:noFill/>
          </a:ln>
        </p:spPr>
      </p:pic>
      <p:pic>
        <p:nvPicPr>
          <p:cNvPr id="309" name="Google Shape;309;p18"/>
          <p:cNvPicPr preferRelativeResize="0"/>
          <p:nvPr/>
        </p:nvPicPr>
        <p:blipFill rotWithShape="1">
          <a:blip r:embed="rId3">
            <a:alphaModFix/>
          </a:blip>
          <a:srcRect b="0" l="0" r="0" t="0"/>
          <a:stretch/>
        </p:blipFill>
        <p:spPr>
          <a:xfrm>
            <a:off x="205175" y="94400"/>
            <a:ext cx="471000" cy="471000"/>
          </a:xfrm>
          <a:prstGeom prst="rect">
            <a:avLst/>
          </a:prstGeom>
          <a:noFill/>
          <a:ln>
            <a:noFill/>
          </a:ln>
        </p:spPr>
      </p:pic>
      <p:sp>
        <p:nvSpPr>
          <p:cNvPr id="310" name="Google Shape;310;p18"/>
          <p:cNvSpPr txBox="1"/>
          <p:nvPr/>
        </p:nvSpPr>
        <p:spPr>
          <a:xfrm>
            <a:off x="3072000" y="408500"/>
            <a:ext cx="3000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Inconsolata SemiBold"/>
                <a:ea typeface="Inconsolata SemiBold"/>
                <a:cs typeface="Inconsolata SemiBold"/>
                <a:sym typeface="Inconsolata SemiBold"/>
              </a:rPr>
              <a:t>USER ADVOCATES</a:t>
            </a:r>
            <a:endParaRPr b="0" i="0" sz="2200" u="none" cap="none" strike="noStrike">
              <a:solidFill>
                <a:schemeClr val="dk1"/>
              </a:solidFill>
              <a:latin typeface="Inconsolata SemiBold"/>
              <a:ea typeface="Inconsolata SemiBold"/>
              <a:cs typeface="Inconsolata SemiBold"/>
              <a:sym typeface="Inconsolata SemiBold"/>
            </a:endParaRPr>
          </a:p>
        </p:txBody>
      </p:sp>
      <p:sp>
        <p:nvSpPr>
          <p:cNvPr id="311" name="Google Shape;311;p18"/>
          <p:cNvSpPr txBox="1"/>
          <p:nvPr/>
        </p:nvSpPr>
        <p:spPr>
          <a:xfrm>
            <a:off x="4632000" y="847575"/>
            <a:ext cx="4512000" cy="337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Scott Pinkham</a:t>
            </a:r>
            <a:r>
              <a:rPr b="0" i="0" lang="en" sz="1400" u="none" cap="none" strike="noStrike">
                <a:solidFill>
                  <a:schemeClr val="dk1"/>
                </a:solidFill>
                <a:latin typeface="Inconsolata Medium"/>
                <a:ea typeface="Inconsolata Medium"/>
                <a:cs typeface="Inconsolata Medium"/>
                <a:sym typeface="Inconsolata Medium"/>
              </a:rPr>
              <a:t> (United Indians of All Tribes Foundation)</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Gemma Lockhart </a:t>
            </a:r>
            <a:r>
              <a:rPr b="0" i="0" lang="en" sz="1400" u="none" cap="none" strike="noStrike">
                <a:solidFill>
                  <a:schemeClr val="dk1"/>
                </a:solidFill>
                <a:latin typeface="Inconsolata Medium"/>
                <a:ea typeface="Inconsolata Medium"/>
                <a:cs typeface="Inconsolata Medium"/>
                <a:sym typeface="Inconsolata Medium"/>
              </a:rPr>
              <a:t>(Open Road Pictures)</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Charles Anderson</a:t>
            </a:r>
            <a:r>
              <a:rPr b="0" i="0" lang="en" sz="1400" u="none" cap="none" strike="noStrike">
                <a:solidFill>
                  <a:schemeClr val="dk1"/>
                </a:solidFill>
                <a:latin typeface="Inconsolata Medium"/>
                <a:ea typeface="Inconsolata Medium"/>
                <a:cs typeface="Inconsolata Medium"/>
                <a:sym typeface="Inconsolata Medium"/>
              </a:rPr>
              <a:t> (Northwest Indian Housing Authority)</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Melissa Bruce</a:t>
            </a:r>
            <a:r>
              <a:rPr b="0" i="0" lang="en" sz="1400" u="none" cap="none" strike="noStrike">
                <a:solidFill>
                  <a:schemeClr val="dk1"/>
                </a:solidFill>
                <a:latin typeface="Inconsolata Medium"/>
                <a:ea typeface="Inconsolata Medium"/>
                <a:cs typeface="Inconsolata Medium"/>
                <a:sym typeface="Inconsolata Medium"/>
              </a:rPr>
              <a:t> (U.S. Census Bureau)</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James Tucker</a:t>
            </a:r>
            <a:r>
              <a:rPr b="0" i="0" lang="en" sz="1400" u="none" cap="none" strike="noStrike">
                <a:solidFill>
                  <a:schemeClr val="dk1"/>
                </a:solidFill>
                <a:latin typeface="Inconsolata Medium"/>
                <a:ea typeface="Inconsolata Medium"/>
                <a:cs typeface="Inconsolata Medium"/>
                <a:sym typeface="Inconsolata Medium"/>
              </a:rPr>
              <a:t> (Natives Count Coalition)</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Kevin Klingbell </a:t>
            </a:r>
            <a:r>
              <a:rPr b="0" i="0" lang="en" sz="1400" u="none" cap="none" strike="noStrike">
                <a:solidFill>
                  <a:schemeClr val="dk1"/>
                </a:solidFill>
                <a:latin typeface="Inconsolata Medium"/>
                <a:ea typeface="Inconsolata Medium"/>
                <a:cs typeface="Inconsolata Medium"/>
                <a:sym typeface="Inconsolata Medium"/>
              </a:rPr>
              <a:t>(Big Water Consulting)</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Twila Martin Kekahbah</a:t>
            </a:r>
            <a:r>
              <a:rPr b="0" i="0" lang="en" sz="1400" u="none" cap="none" strike="noStrike">
                <a:solidFill>
                  <a:schemeClr val="dk1"/>
                </a:solidFill>
                <a:latin typeface="Inconsolata Medium"/>
                <a:ea typeface="Inconsolata Medium"/>
                <a:cs typeface="Inconsolata Medium"/>
                <a:sym typeface="Inconsolata Medium"/>
              </a:rPr>
              <a:t> (TMK Contracting)</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William Picotte</a:t>
            </a:r>
            <a:r>
              <a:rPr b="0" i="0" lang="en" sz="1400" u="none" cap="none" strike="noStrike">
                <a:solidFill>
                  <a:schemeClr val="dk1"/>
                </a:solidFill>
                <a:latin typeface="Inconsolata Medium"/>
                <a:ea typeface="Inconsolata Medium"/>
                <a:cs typeface="Inconsolata Medium"/>
                <a:sym typeface="Inconsolata Medium"/>
              </a:rPr>
              <a:t> (Peacock Consulting)</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Dr. Collette Adamsen </a:t>
            </a:r>
            <a:r>
              <a:rPr b="0" i="0" lang="en" sz="1400" u="none" cap="none" strike="noStrike">
                <a:solidFill>
                  <a:schemeClr val="dk1"/>
                </a:solidFill>
                <a:latin typeface="Inconsolata Medium"/>
                <a:ea typeface="Inconsolata Medium"/>
                <a:cs typeface="Inconsolata Medium"/>
                <a:sym typeface="Inconsolata Medium"/>
              </a:rPr>
              <a:t>(University of North Dakota)</a:t>
            </a:r>
            <a:endParaRPr b="0" i="0" sz="1400" u="none" cap="none" strike="noStrike">
              <a:solidFill>
                <a:schemeClr val="dk1"/>
              </a:solidFill>
              <a:latin typeface="Inconsolata Medium"/>
              <a:ea typeface="Inconsolata Medium"/>
              <a:cs typeface="Inconsolata Medium"/>
              <a:sym typeface="Inconsolata Medium"/>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chemeClr val="dk1"/>
                </a:solidFill>
                <a:latin typeface="Inconsolata"/>
                <a:ea typeface="Inconsolata"/>
                <a:cs typeface="Inconsolata"/>
                <a:sym typeface="Inconsolata"/>
              </a:rPr>
              <a:t>Dave Castillo</a:t>
            </a:r>
            <a:r>
              <a:rPr b="0" i="0" lang="en" sz="1400" u="none" cap="none" strike="noStrike">
                <a:solidFill>
                  <a:schemeClr val="dk1"/>
                </a:solidFill>
                <a:latin typeface="Inconsolata Medium"/>
                <a:ea typeface="Inconsolata Medium"/>
                <a:cs typeface="Inconsolata Medium"/>
                <a:sym typeface="Inconsolata Medium"/>
              </a:rPr>
              <a:t> (Native Community Capital)</a:t>
            </a:r>
            <a:endParaRPr b="0" i="0" sz="1400" u="none" cap="none" strike="noStrike">
              <a:solidFill>
                <a:schemeClr val="dk1"/>
              </a:solidFill>
              <a:latin typeface="Inconsolata Medium"/>
              <a:ea typeface="Inconsolata Medium"/>
              <a:cs typeface="Inconsolata Medium"/>
              <a:sym typeface="Inconsolata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15" name="Shape 315"/>
        <p:cNvGrpSpPr/>
        <p:nvPr/>
      </p:nvGrpSpPr>
      <p:grpSpPr>
        <a:xfrm>
          <a:off x="0" y="0"/>
          <a:ext cx="0" cy="0"/>
          <a:chOff x="0" y="0"/>
          <a:chExt cx="0" cy="0"/>
        </a:xfrm>
      </p:grpSpPr>
      <p:sp>
        <p:nvSpPr>
          <p:cNvPr id="316" name="Google Shape;316;g2f70b4de2a7_0_0"/>
          <p:cNvSpPr txBox="1"/>
          <p:nvPr/>
        </p:nvSpPr>
        <p:spPr>
          <a:xfrm>
            <a:off x="593850" y="1706125"/>
            <a:ext cx="7911600" cy="2628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This is an essential part of the sprint where tech/product teams speak with our user advocates to understand how to approach this problem, understand nuances, and start to brainstorm useful solutions with user advocates. </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Goal: To understand the user advocates backgrounds, experience, perspectives on the challenge</a:t>
            </a:r>
            <a:endParaRPr sz="1800">
              <a:solidFill>
                <a:srgbClr val="13192F"/>
              </a:solidFill>
              <a:latin typeface="Inconsolata"/>
              <a:ea typeface="Inconsolata"/>
              <a:cs typeface="Inconsolata"/>
              <a:sym typeface="Inconsolata"/>
            </a:endParaRPr>
          </a:p>
        </p:txBody>
      </p:sp>
      <p:sp>
        <p:nvSpPr>
          <p:cNvPr id="317" name="Google Shape;317;g2f70b4de2a7_0_0"/>
          <p:cNvSpPr txBox="1"/>
          <p:nvPr/>
        </p:nvSpPr>
        <p:spPr>
          <a:xfrm>
            <a:off x="431450" y="97200"/>
            <a:ext cx="2080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Inconsolata SemiBold"/>
                <a:ea typeface="Inconsolata SemiBold"/>
                <a:cs typeface="Inconsolata SemiBold"/>
                <a:sym typeface="Inconsolata SemiBold"/>
              </a:rPr>
              <a:t>User Research </a:t>
            </a:r>
            <a:endParaRPr sz="2200">
              <a:latin typeface="Inconsolata SemiBold"/>
              <a:ea typeface="Inconsolata SemiBold"/>
              <a:cs typeface="Inconsolata SemiBold"/>
              <a:sym typeface="Inconsolata SemiBold"/>
            </a:endParaRPr>
          </a:p>
        </p:txBody>
      </p:sp>
      <p:sp>
        <p:nvSpPr>
          <p:cNvPr id="318" name="Google Shape;318;g2f70b4de2a7_0_0"/>
          <p:cNvSpPr txBox="1"/>
          <p:nvPr/>
        </p:nvSpPr>
        <p:spPr>
          <a:xfrm>
            <a:off x="638550" y="2350175"/>
            <a:ext cx="7866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For example:</a:t>
            </a:r>
            <a:endParaRPr sz="1800">
              <a:solidFill>
                <a:srgbClr val="13192F"/>
              </a:solidFill>
              <a:latin typeface="Inconsolata"/>
              <a:ea typeface="Inconsolata"/>
              <a:cs typeface="Inconsolata"/>
              <a:sym typeface="Inconsolata"/>
            </a:endParaRPr>
          </a:p>
          <a:p>
            <a:pPr indent="-342900" lvl="1" marL="9144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Tech teams can convene multiple user advocates on at once on group calls </a:t>
            </a:r>
            <a:endParaRPr sz="1800">
              <a:solidFill>
                <a:srgbClr val="13192F"/>
              </a:solidFill>
              <a:latin typeface="Inconsolata"/>
              <a:ea typeface="Inconsolata"/>
              <a:cs typeface="Inconsolata"/>
              <a:sym typeface="Inconsolata"/>
            </a:endParaRPr>
          </a:p>
          <a:p>
            <a:pPr indent="-342900" lvl="1" marL="9144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Tech teams can schedule 1:1s with user advocate groups </a:t>
            </a:r>
            <a:endParaRPr sz="1800">
              <a:solidFill>
                <a:srgbClr val="13192F"/>
              </a:solidFill>
              <a:latin typeface="Inconsolata"/>
              <a:ea typeface="Inconsolata"/>
              <a:cs typeface="Inconsolata"/>
              <a:sym typeface="Inconsolata"/>
            </a:endParaRPr>
          </a:p>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22" name="Shape 322"/>
        <p:cNvGrpSpPr/>
        <p:nvPr/>
      </p:nvGrpSpPr>
      <p:grpSpPr>
        <a:xfrm>
          <a:off x="0" y="0"/>
          <a:ext cx="0" cy="0"/>
          <a:chOff x="0" y="0"/>
          <a:chExt cx="0" cy="0"/>
        </a:xfrm>
      </p:grpSpPr>
      <p:sp>
        <p:nvSpPr>
          <p:cNvPr id="323" name="Google Shape;323;g2f70b4de2a7_0_6"/>
          <p:cNvSpPr txBox="1"/>
          <p:nvPr/>
        </p:nvSpPr>
        <p:spPr>
          <a:xfrm>
            <a:off x="587425" y="2612525"/>
            <a:ext cx="7911600" cy="26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How does this problem affect your community?</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are the major pain points about this challenge?</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is an overlooked aspect of this challenge that needs addressing?</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How has technology been helpful or harmful?</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should the tech/product teams caution against in building out a tool?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would be extremely helpful in addressing this challenge?</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are the blindspots that need to be understood about this challenge?</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would be an ideal tool to be created? </a:t>
            </a:r>
            <a:endParaRPr sz="1800">
              <a:solidFill>
                <a:srgbClr val="13192F"/>
              </a:solidFill>
              <a:latin typeface="Inconsolata"/>
              <a:ea typeface="Inconsolata"/>
              <a:cs typeface="Inconsolata"/>
              <a:sym typeface="Inconsolata"/>
            </a:endParaRPr>
          </a:p>
        </p:txBody>
      </p:sp>
      <p:sp>
        <p:nvSpPr>
          <p:cNvPr id="324" name="Google Shape;324;g2f70b4de2a7_0_6"/>
          <p:cNvSpPr txBox="1"/>
          <p:nvPr/>
        </p:nvSpPr>
        <p:spPr>
          <a:xfrm>
            <a:off x="431450" y="97200"/>
            <a:ext cx="5469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Inconsolata SemiBold"/>
                <a:ea typeface="Inconsolata SemiBold"/>
                <a:cs typeface="Inconsolata SemiBold"/>
                <a:sym typeface="Inconsolata SemiBold"/>
              </a:rPr>
              <a:t>Questions to Explore (examples) </a:t>
            </a:r>
            <a:endParaRPr sz="2200">
              <a:latin typeface="Inconsolata SemiBold"/>
              <a:ea typeface="Inconsolata SemiBold"/>
              <a:cs typeface="Inconsolata SemiBold"/>
              <a:sym typeface="Inconsolata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78" name="Shape 78"/>
        <p:cNvGrpSpPr/>
        <p:nvPr/>
      </p:nvGrpSpPr>
      <p:grpSpPr>
        <a:xfrm>
          <a:off x="0" y="0"/>
          <a:ext cx="0" cy="0"/>
          <a:chOff x="0" y="0"/>
          <a:chExt cx="0" cy="0"/>
        </a:xfrm>
      </p:grpSpPr>
      <p:sp>
        <p:nvSpPr>
          <p:cNvPr id="79" name="Google Shape;79;p2"/>
          <p:cNvSpPr txBox="1"/>
          <p:nvPr/>
        </p:nvSpPr>
        <p:spPr>
          <a:xfrm>
            <a:off x="2086500" y="565388"/>
            <a:ext cx="4971000" cy="579900"/>
          </a:xfrm>
          <a:prstGeom prst="rect">
            <a:avLst/>
          </a:prstGeom>
          <a:noFill/>
          <a:ln>
            <a:noFill/>
          </a:ln>
        </p:spPr>
        <p:txBody>
          <a:bodyPr anchorCtr="0" anchor="ctr"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2000"/>
              <a:buFont typeface="Arial"/>
              <a:buNone/>
            </a:pPr>
            <a:r>
              <a:rPr b="0" i="0" lang="en" sz="2000" u="none" cap="none" strike="noStrike">
                <a:solidFill>
                  <a:srgbClr val="222222"/>
                </a:solidFill>
                <a:latin typeface="Inconsolata Black"/>
                <a:ea typeface="Inconsolata Black"/>
                <a:cs typeface="Inconsolata Black"/>
                <a:sym typeface="Inconsolata Black"/>
              </a:rPr>
              <a:t>Meet the Sprint Leaders</a:t>
            </a:r>
            <a:endParaRPr b="0" i="0" sz="2000" u="none" cap="none" strike="noStrike">
              <a:solidFill>
                <a:srgbClr val="222222"/>
              </a:solidFill>
              <a:latin typeface="Inconsolata Black"/>
              <a:ea typeface="Inconsolata Black"/>
              <a:cs typeface="Inconsolata Black"/>
              <a:sym typeface="Inconsolata Black"/>
            </a:endParaRPr>
          </a:p>
        </p:txBody>
      </p:sp>
      <p:sp>
        <p:nvSpPr>
          <p:cNvPr id="80" name="Google Shape;80;p2"/>
          <p:cNvSpPr txBox="1"/>
          <p:nvPr/>
        </p:nvSpPr>
        <p:spPr>
          <a:xfrm>
            <a:off x="136782" y="2571750"/>
            <a:ext cx="4207200" cy="1851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SemiBold"/>
                <a:ea typeface="Inconsolata SemiBold"/>
                <a:cs typeface="Inconsolata SemiBold"/>
                <a:sym typeface="Inconsolata SemiBold"/>
              </a:rPr>
              <a:t>Alaina Capoeman-Davis (Quinault)  </a:t>
            </a:r>
            <a:endParaRPr b="0" i="0" sz="1700" u="none" cap="none" strike="noStrike">
              <a:solidFill>
                <a:srgbClr val="222222"/>
              </a:solidFill>
              <a:latin typeface="Inconsolata SemiBold"/>
              <a:ea typeface="Inconsolata SemiBold"/>
              <a:cs typeface="Inconsolata SemiBold"/>
              <a:sym typeface="Inconsolata SemiBold"/>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Tribal Relations Specialist</a:t>
            </a:r>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Los Angeles Region</a:t>
            </a:r>
            <a:endParaRPr b="0" i="0" sz="1700" u="none" cap="none" strike="noStrike">
              <a:solidFill>
                <a:srgbClr val="222222"/>
              </a:solidFill>
              <a:latin typeface="Inconsolata Light"/>
              <a:ea typeface="Inconsolata Light"/>
              <a:cs typeface="Inconsolata Light"/>
              <a:sym typeface="Inconsolata Light"/>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U.S. Census Bureau</a:t>
            </a:r>
            <a:endParaRPr b="0" i="0" sz="1700" u="none" cap="none" strike="noStrike">
              <a:solidFill>
                <a:srgbClr val="222222"/>
              </a:solidFill>
              <a:latin typeface="Inconsolata Light"/>
              <a:ea typeface="Inconsolata Light"/>
              <a:cs typeface="Inconsolata Light"/>
              <a:sym typeface="Inconsolata Light"/>
            </a:endParaRPr>
          </a:p>
        </p:txBody>
      </p:sp>
      <p:sp>
        <p:nvSpPr>
          <p:cNvPr id="81" name="Google Shape;81;p2"/>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82" name="Google Shape;82;p2"/>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83" name="Google Shape;83;p2"/>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84" name="Google Shape;84;p2"/>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85" name="Google Shape;85;p2"/>
          <p:cNvPicPr preferRelativeResize="0"/>
          <p:nvPr/>
        </p:nvPicPr>
        <p:blipFill rotWithShape="1">
          <a:blip r:embed="rId3">
            <a:alphaModFix/>
          </a:blip>
          <a:srcRect b="0" l="0" r="0" t="0"/>
          <a:stretch/>
        </p:blipFill>
        <p:spPr>
          <a:xfrm>
            <a:off x="8469400" y="4451850"/>
            <a:ext cx="471000" cy="471000"/>
          </a:xfrm>
          <a:prstGeom prst="rect">
            <a:avLst/>
          </a:prstGeom>
          <a:noFill/>
          <a:ln>
            <a:noFill/>
          </a:ln>
        </p:spPr>
      </p:pic>
      <p:pic>
        <p:nvPicPr>
          <p:cNvPr id="86" name="Google Shape;86;p2"/>
          <p:cNvPicPr preferRelativeResize="0"/>
          <p:nvPr/>
        </p:nvPicPr>
        <p:blipFill rotWithShape="1">
          <a:blip r:embed="rId3">
            <a:alphaModFix/>
          </a:blip>
          <a:srcRect b="0" l="0" r="0" t="0"/>
          <a:stretch/>
        </p:blipFill>
        <p:spPr>
          <a:xfrm>
            <a:off x="205175" y="94400"/>
            <a:ext cx="471000" cy="471000"/>
          </a:xfrm>
          <a:prstGeom prst="rect">
            <a:avLst/>
          </a:prstGeom>
          <a:noFill/>
          <a:ln>
            <a:noFill/>
          </a:ln>
        </p:spPr>
      </p:pic>
      <p:sp>
        <p:nvSpPr>
          <p:cNvPr id="87" name="Google Shape;87;p2"/>
          <p:cNvSpPr txBox="1"/>
          <p:nvPr/>
        </p:nvSpPr>
        <p:spPr>
          <a:xfrm>
            <a:off x="4572000" y="2571750"/>
            <a:ext cx="4207200" cy="1851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SemiBold"/>
                <a:ea typeface="Inconsolata SemiBold"/>
                <a:cs typeface="Inconsolata SemiBold"/>
                <a:sym typeface="Inconsolata SemiBold"/>
              </a:rPr>
              <a:t>Iris Friday (Tlingit)</a:t>
            </a:r>
            <a:endParaRPr b="0" i="0" sz="1700" u="none" cap="none" strike="noStrike">
              <a:solidFill>
                <a:srgbClr val="222222"/>
              </a:solidFill>
              <a:latin typeface="Inconsolata SemiBold"/>
              <a:ea typeface="Inconsolata SemiBold"/>
              <a:cs typeface="Inconsolata SemiBold"/>
              <a:sym typeface="Inconsolata SemiBold"/>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 Native American Program Specialist</a:t>
            </a:r>
            <a:endParaRPr b="0" i="0" sz="1700" u="none" cap="none" strike="noStrike">
              <a:solidFill>
                <a:srgbClr val="222222"/>
              </a:solidFill>
              <a:latin typeface="Inconsolata Light"/>
              <a:ea typeface="Inconsolata Light"/>
              <a:cs typeface="Inconsolata Light"/>
              <a:sym typeface="Inconsolata Light"/>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U.S. Department of Housing and Urban Development</a:t>
            </a:r>
            <a:endParaRPr b="0" i="0" sz="1700" u="none" cap="none" strike="noStrike">
              <a:solidFill>
                <a:srgbClr val="222222"/>
              </a:solidFill>
              <a:latin typeface="Inconsolata Light"/>
              <a:ea typeface="Inconsolata Light"/>
              <a:cs typeface="Inconsolata Light"/>
              <a:sym typeface="Inconsolata Light"/>
            </a:endParaRPr>
          </a:p>
        </p:txBody>
      </p:sp>
      <p:pic>
        <p:nvPicPr>
          <p:cNvPr descr="Profile photo of Alaina Capoeman, MBA" id="88" name="Google Shape;88;p2"/>
          <p:cNvPicPr preferRelativeResize="0"/>
          <p:nvPr/>
        </p:nvPicPr>
        <p:blipFill rotWithShape="1">
          <a:blip r:embed="rId4">
            <a:alphaModFix/>
          </a:blip>
          <a:srcRect b="0" l="0" r="0" t="0"/>
          <a:stretch/>
        </p:blipFill>
        <p:spPr>
          <a:xfrm>
            <a:off x="1420095" y="1175950"/>
            <a:ext cx="1640575" cy="1640575"/>
          </a:xfrm>
          <a:prstGeom prst="rect">
            <a:avLst/>
          </a:prstGeom>
          <a:noFill/>
          <a:ln>
            <a:noFill/>
          </a:ln>
        </p:spPr>
      </p:pic>
      <p:pic>
        <p:nvPicPr>
          <p:cNvPr id="89" name="Google Shape;89;p2"/>
          <p:cNvPicPr preferRelativeResize="0"/>
          <p:nvPr/>
        </p:nvPicPr>
        <p:blipFill rotWithShape="1">
          <a:blip r:embed="rId5">
            <a:alphaModFix/>
          </a:blip>
          <a:srcRect b="0" l="0" r="0" t="0"/>
          <a:stretch/>
        </p:blipFill>
        <p:spPr>
          <a:xfrm>
            <a:off x="5959977" y="1101488"/>
            <a:ext cx="1431243" cy="17894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28" name="Shape 328"/>
        <p:cNvGrpSpPr/>
        <p:nvPr/>
      </p:nvGrpSpPr>
      <p:grpSpPr>
        <a:xfrm>
          <a:off x="0" y="0"/>
          <a:ext cx="0" cy="0"/>
          <a:chOff x="0" y="0"/>
          <a:chExt cx="0" cy="0"/>
        </a:xfrm>
      </p:grpSpPr>
      <p:sp>
        <p:nvSpPr>
          <p:cNvPr id="329" name="Google Shape;329;g2f70b4de2a7_0_11"/>
          <p:cNvSpPr txBox="1"/>
          <p:nvPr/>
        </p:nvSpPr>
        <p:spPr>
          <a:xfrm>
            <a:off x="616200" y="2483025"/>
            <a:ext cx="7911600" cy="2628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Each week, keep your eyes peeled for an email from the sprint leaders laying out the goals for the week.</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rPr lang="en" sz="1800">
                <a:solidFill>
                  <a:srgbClr val="13192F"/>
                </a:solidFill>
                <a:latin typeface="Inconsolata"/>
                <a:ea typeface="Inconsolata"/>
                <a:cs typeface="Inconsolata"/>
                <a:sym typeface="Inconsolata"/>
              </a:rPr>
              <a:t>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Tech teams should start reaching out to user advocates and setting up user research calls to learn about their experiences and needs on the ground. Tech teams should connect with </a:t>
            </a:r>
            <a:r>
              <a:rPr b="1" lang="en" sz="1800">
                <a:solidFill>
                  <a:srgbClr val="13192F"/>
                </a:solidFill>
                <a:latin typeface="Inconsolata"/>
                <a:ea typeface="Inconsolata"/>
                <a:cs typeface="Inconsolata"/>
                <a:sym typeface="Inconsolata"/>
              </a:rPr>
              <a:t>at minimum 3 user advocate groups</a:t>
            </a:r>
            <a:r>
              <a:rPr lang="en" sz="1800">
                <a:solidFill>
                  <a:srgbClr val="13192F"/>
                </a:solidFill>
                <a:latin typeface="Inconsolata"/>
                <a:ea typeface="Inconsolata"/>
                <a:cs typeface="Inconsolata"/>
                <a:sym typeface="Inconsolata"/>
              </a:rPr>
              <a:t> over the next two weeks.</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rPr lang="en" sz="1800">
                <a:solidFill>
                  <a:srgbClr val="13192F"/>
                </a:solidFill>
                <a:latin typeface="Inconsolata"/>
                <a:ea typeface="Inconsolata"/>
                <a:cs typeface="Inconsolata"/>
                <a:sym typeface="Inconsolata"/>
              </a:rPr>
              <a:t>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On the User Research Milestone on </a:t>
            </a:r>
            <a:r>
              <a:rPr b="1" lang="en" sz="1800">
                <a:solidFill>
                  <a:srgbClr val="13192F"/>
                </a:solidFill>
                <a:latin typeface="Inconsolata"/>
                <a:ea typeface="Inconsolata"/>
                <a:cs typeface="Inconsolata"/>
                <a:sym typeface="Inconsolata"/>
              </a:rPr>
              <a:t>September 19th</a:t>
            </a:r>
            <a:r>
              <a:rPr lang="en" sz="1800">
                <a:solidFill>
                  <a:srgbClr val="13192F"/>
                </a:solidFill>
                <a:latin typeface="Inconsolata"/>
                <a:ea typeface="Inconsolata"/>
                <a:cs typeface="Inconsolata"/>
                <a:sym typeface="Inconsolata"/>
              </a:rPr>
              <a:t>, tech teams will present their findings from user research to the whole cohort. </a:t>
            </a:r>
            <a:endParaRPr sz="1800">
              <a:solidFill>
                <a:srgbClr val="13192F"/>
              </a:solidFill>
              <a:latin typeface="Inconsolata"/>
              <a:ea typeface="Inconsolata"/>
              <a:cs typeface="Inconsolata"/>
              <a:sym typeface="Inconsolata"/>
            </a:endParaRPr>
          </a:p>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User advocate conversations with tech teams should be ongoing throughout the sprint. </a:t>
            </a:r>
            <a:endParaRPr sz="1800">
              <a:solidFill>
                <a:srgbClr val="13192F"/>
              </a:solidFill>
              <a:latin typeface="Inconsolata"/>
              <a:ea typeface="Inconsolata"/>
              <a:cs typeface="Inconsolata"/>
              <a:sym typeface="Inconsolata"/>
            </a:endParaRPr>
          </a:p>
        </p:txBody>
      </p:sp>
      <p:sp>
        <p:nvSpPr>
          <p:cNvPr id="330" name="Google Shape;330;g2f70b4de2a7_0_11"/>
          <p:cNvSpPr txBox="1"/>
          <p:nvPr/>
        </p:nvSpPr>
        <p:spPr>
          <a:xfrm>
            <a:off x="431450" y="97200"/>
            <a:ext cx="2080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Inconsolata SemiBold"/>
                <a:ea typeface="Inconsolata SemiBold"/>
                <a:cs typeface="Inconsolata SemiBold"/>
                <a:sym typeface="Inconsolata SemiBold"/>
              </a:rPr>
              <a:t>NEXT STEPS</a:t>
            </a:r>
            <a:endParaRPr sz="2200">
              <a:latin typeface="Inconsolata SemiBold"/>
              <a:ea typeface="Inconsolata SemiBold"/>
              <a:cs typeface="Inconsolata SemiBold"/>
              <a:sym typeface="Inconsolata SemiBold"/>
            </a:endParaRPr>
          </a:p>
        </p:txBody>
      </p:sp>
      <p:sp>
        <p:nvSpPr>
          <p:cNvPr id="331" name="Google Shape;331;g2f70b4de2a7_0_11"/>
          <p:cNvSpPr txBox="1"/>
          <p:nvPr/>
        </p:nvSpPr>
        <p:spPr>
          <a:xfrm>
            <a:off x="531250" y="3881575"/>
            <a:ext cx="786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3192F"/>
                </a:solidFill>
                <a:latin typeface="Inconsolata"/>
                <a:ea typeface="Inconsolata"/>
                <a:cs typeface="Inconsolata"/>
                <a:sym typeface="Inconsolata"/>
              </a:rPr>
              <a:t>											</a:t>
            </a:r>
            <a:endParaRPr sz="1800">
              <a:solidFill>
                <a:srgbClr val="13192F"/>
              </a:solidFill>
              <a:latin typeface="Inconsolata"/>
              <a:ea typeface="Inconsolata"/>
              <a:cs typeface="Inconsolata"/>
              <a:sym typeface="Inconsolat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35" name="Shape 335"/>
        <p:cNvGrpSpPr/>
        <p:nvPr/>
      </p:nvGrpSpPr>
      <p:grpSpPr>
        <a:xfrm>
          <a:off x="0" y="0"/>
          <a:ext cx="0" cy="0"/>
          <a:chOff x="0" y="0"/>
          <a:chExt cx="0" cy="0"/>
        </a:xfrm>
      </p:grpSpPr>
      <p:sp>
        <p:nvSpPr>
          <p:cNvPr id="336" name="Google Shape;336;p13"/>
          <p:cNvSpPr/>
          <p:nvPr/>
        </p:nvSpPr>
        <p:spPr>
          <a:xfrm rot="5400000">
            <a:off x="2077825" y="532125"/>
            <a:ext cx="299100" cy="292500"/>
          </a:xfrm>
          <a:prstGeom prst="ellipse">
            <a:avLst/>
          </a:prstGeom>
          <a:noFill/>
          <a:ln cap="flat" cmpd="sng" w="28575">
            <a:solidFill>
              <a:srgbClr val="F4BC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7" name="Google Shape;337;p13"/>
          <p:cNvCxnSpPr>
            <a:stCxn id="338" idx="6"/>
            <a:endCxn id="339" idx="2"/>
          </p:cNvCxnSpPr>
          <p:nvPr/>
        </p:nvCxnSpPr>
        <p:spPr>
          <a:xfrm>
            <a:off x="2227380" y="711104"/>
            <a:ext cx="0" cy="3691800"/>
          </a:xfrm>
          <a:prstGeom prst="straightConnector1">
            <a:avLst/>
          </a:prstGeom>
          <a:noFill/>
          <a:ln cap="flat" cmpd="sng" w="9525">
            <a:solidFill>
              <a:srgbClr val="2B3044"/>
            </a:solidFill>
            <a:prstDash val="solid"/>
            <a:round/>
            <a:headEnd len="sm" w="sm" type="none"/>
            <a:tailEnd len="sm" w="sm" type="none"/>
          </a:ln>
        </p:spPr>
      </p:cxnSp>
      <p:sp>
        <p:nvSpPr>
          <p:cNvPr id="338" name="Google Shape;338;p13"/>
          <p:cNvSpPr/>
          <p:nvPr/>
        </p:nvSpPr>
        <p:spPr>
          <a:xfrm rot="5400000">
            <a:off x="2194680" y="646454"/>
            <a:ext cx="65400" cy="63900"/>
          </a:xfrm>
          <a:prstGeom prst="ellipse">
            <a:avLst/>
          </a:prstGeom>
          <a:solidFill>
            <a:srgbClr val="FFAE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340" name="Google Shape;340;p13"/>
          <p:cNvSpPr/>
          <p:nvPr/>
        </p:nvSpPr>
        <p:spPr>
          <a:xfrm rot="5400000">
            <a:off x="2195424" y="3232680"/>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339" name="Google Shape;339;p13"/>
          <p:cNvSpPr/>
          <p:nvPr/>
        </p:nvSpPr>
        <p:spPr>
          <a:xfrm rot="5400000">
            <a:off x="2195422" y="4402861"/>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341" name="Google Shape;341;p13"/>
          <p:cNvSpPr txBox="1"/>
          <p:nvPr/>
        </p:nvSpPr>
        <p:spPr>
          <a:xfrm>
            <a:off x="603495" y="372425"/>
            <a:ext cx="1391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Inconsolata SemiBold"/>
                <a:ea typeface="Inconsolata SemiBold"/>
                <a:cs typeface="Inconsolata SemiBold"/>
                <a:sym typeface="Inconsolata SemiBold"/>
              </a:rPr>
              <a:t>SPRINT TIMELINE</a:t>
            </a:r>
            <a:endParaRPr b="0" i="0" sz="1800" u="none" cap="none" strike="noStrike">
              <a:solidFill>
                <a:srgbClr val="000000"/>
              </a:solidFill>
              <a:latin typeface="Inconsolata SemiBold"/>
              <a:ea typeface="Inconsolata SemiBold"/>
              <a:cs typeface="Inconsolata SemiBold"/>
              <a:sym typeface="Inconsolata SemiBold"/>
            </a:endParaRPr>
          </a:p>
        </p:txBody>
      </p:sp>
      <p:sp>
        <p:nvSpPr>
          <p:cNvPr id="342" name="Google Shape;342;p13"/>
          <p:cNvSpPr/>
          <p:nvPr/>
        </p:nvSpPr>
        <p:spPr>
          <a:xfrm>
            <a:off x="992241" y="1815597"/>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43" name="Google Shape;343;p13"/>
          <p:cNvSpPr/>
          <p:nvPr/>
        </p:nvSpPr>
        <p:spPr>
          <a:xfrm>
            <a:off x="1044260" y="1817291"/>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44" name="Google Shape;344;p13"/>
          <p:cNvPicPr preferRelativeResize="0"/>
          <p:nvPr/>
        </p:nvPicPr>
        <p:blipFill rotWithShape="1">
          <a:blip r:embed="rId3">
            <a:alphaModFix/>
          </a:blip>
          <a:srcRect b="0" l="0" r="0" t="0"/>
          <a:stretch/>
        </p:blipFill>
        <p:spPr>
          <a:xfrm rot="5400000">
            <a:off x="835341" y="1172697"/>
            <a:ext cx="471000" cy="471000"/>
          </a:xfrm>
          <a:prstGeom prst="rect">
            <a:avLst/>
          </a:prstGeom>
          <a:noFill/>
          <a:ln>
            <a:noFill/>
          </a:ln>
        </p:spPr>
      </p:pic>
      <p:graphicFrame>
        <p:nvGraphicFramePr>
          <p:cNvPr id="345" name="Google Shape;345;p13"/>
          <p:cNvGraphicFramePr/>
          <p:nvPr/>
        </p:nvGraphicFramePr>
        <p:xfrm>
          <a:off x="2532938" y="528825"/>
          <a:ext cx="3000000" cy="3000000"/>
        </p:xfrm>
        <a:graphic>
          <a:graphicData uri="http://schemas.openxmlformats.org/drawingml/2006/table">
            <a:tbl>
              <a:tblPr>
                <a:noFill/>
                <a:tableStyleId>{865E00A8-B908-400C-86B6-6C20ED300704}</a:tableStyleId>
              </a:tblPr>
              <a:tblGrid>
                <a:gridCol w="1373250"/>
                <a:gridCol w="4787425"/>
              </a:tblGrid>
              <a:tr h="532475">
                <a:tc>
                  <a:txBody>
                    <a:bodyPr/>
                    <a:lstStyle/>
                    <a:p>
                      <a:pPr indent="0" lvl="0" marL="0" marR="0" rtl="0" algn="l">
                        <a:lnSpc>
                          <a:spcPct val="13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August 29th</a:t>
                      </a:r>
                      <a:endParaRPr b="1"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Kick Off Call:</a:t>
                      </a:r>
                      <a:r>
                        <a:rPr lang="en" sz="1100" u="none" cap="none" strike="noStrike">
                          <a:solidFill>
                            <a:srgbClr val="161D36"/>
                          </a:solidFill>
                          <a:latin typeface="Inconsolata"/>
                          <a:ea typeface="Inconsolata"/>
                          <a:cs typeface="Inconsolata"/>
                          <a:sym typeface="Inconsolata"/>
                        </a:rPr>
                        <a:t> teams meet for a soft launch, intros to sprint leaders and other participants, dive into sprint topic</a:t>
                      </a:r>
                      <a:endParaRPr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September 19th</a:t>
                      </a:r>
                      <a:endParaRPr b="1"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User Research Milestone:</a:t>
                      </a:r>
                      <a:r>
                        <a:rPr lang="en" sz="1100" u="none" cap="none" strike="noStrike">
                          <a:solidFill>
                            <a:srgbClr val="161D36"/>
                          </a:solidFill>
                          <a:latin typeface="Inconsolata"/>
                          <a:ea typeface="Inconsolata"/>
                          <a:cs typeface="Inconsolata"/>
                          <a:sym typeface="Inconsolata"/>
                        </a:rPr>
                        <a:t> teams gather to share user research progress</a:t>
                      </a:r>
                      <a:endParaRPr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42542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October 3rd</a:t>
                      </a:r>
                      <a:endParaRPr b="1"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Data Exploration:</a:t>
                      </a:r>
                      <a:r>
                        <a:rPr lang="en" sz="1100" u="none" cap="none" strike="noStrike">
                          <a:solidFill>
                            <a:srgbClr val="161D36"/>
                          </a:solidFill>
                          <a:latin typeface="Inconsolata"/>
                          <a:ea typeface="Inconsolata"/>
                          <a:cs typeface="Inconsolata"/>
                          <a:sym typeface="Inconsolata"/>
                        </a:rPr>
                        <a:t> teams gather for a data Q&amp;A session</a:t>
                      </a:r>
                      <a:endParaRPr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October 17th</a:t>
                      </a:r>
                      <a:endParaRPr b="1"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Concept Pitch Sessions:</a:t>
                      </a:r>
                      <a:r>
                        <a:rPr lang="en" sz="1100" u="none" cap="none" strike="noStrike">
                          <a:solidFill>
                            <a:srgbClr val="161D36"/>
                          </a:solidFill>
                          <a:latin typeface="Inconsolata"/>
                          <a:ea typeface="Inconsolata"/>
                          <a:cs typeface="Inconsolata"/>
                          <a:sym typeface="Inconsolata"/>
                        </a:rPr>
                        <a:t> teams present the initial concept for their sprint products</a:t>
                      </a:r>
                      <a:endParaRPr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October 31st</a:t>
                      </a:r>
                      <a:endParaRPr b="1"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Beta Demos: </a:t>
                      </a:r>
                      <a:r>
                        <a:rPr lang="en" sz="1100" u="none" cap="none" strike="noStrike">
                          <a:solidFill>
                            <a:srgbClr val="161D36"/>
                          </a:solidFill>
                          <a:latin typeface="Inconsolata"/>
                          <a:ea typeface="Inconsolata"/>
                          <a:cs typeface="Inconsolata"/>
                          <a:sym typeface="Inconsolata"/>
                        </a:rPr>
                        <a:t>teams share more mature versions of their product for feedback </a:t>
                      </a:r>
                      <a:endParaRPr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Week of November 11th or 18th</a:t>
                      </a:r>
                      <a:endParaRPr b="1"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MVP Demos:</a:t>
                      </a:r>
                      <a:r>
                        <a:rPr lang="en" sz="1100" u="none" cap="none" strike="noStrike">
                          <a:solidFill>
                            <a:srgbClr val="161D36"/>
                          </a:solidFill>
                          <a:latin typeface="Inconsolata"/>
                          <a:ea typeface="Inconsolata"/>
                          <a:cs typeface="Inconsolata"/>
                          <a:sym typeface="Inconsolata"/>
                        </a:rPr>
                        <a:t> teams present the complete Minimum Viable Product they have created in the sprint</a:t>
                      </a:r>
                      <a:endParaRPr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TBD (December 2024 or early 2025)</a:t>
                      </a:r>
                      <a:endParaRPr b="1"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rgbClr val="161D36"/>
                          </a:solidFill>
                          <a:latin typeface="Inconsolata"/>
                          <a:ea typeface="Inconsolata"/>
                          <a:cs typeface="Inconsolata"/>
                          <a:sym typeface="Inconsolata"/>
                        </a:rPr>
                        <a:t>Summit: </a:t>
                      </a:r>
                      <a:r>
                        <a:rPr lang="en" sz="1100" u="none" cap="none" strike="noStrike">
                          <a:solidFill>
                            <a:srgbClr val="161D36"/>
                          </a:solidFill>
                          <a:latin typeface="Inconsolata"/>
                          <a:ea typeface="Inconsolata"/>
                          <a:cs typeface="Inconsolata"/>
                          <a:sym typeface="Inconsolata"/>
                        </a:rPr>
                        <a:t>Products launch at a public-facing, open-press event</a:t>
                      </a:r>
                      <a:endParaRPr sz="1100" u="none" cap="none" strike="noStrike">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bl>
          </a:graphicData>
        </a:graphic>
      </p:graphicFrame>
      <p:sp>
        <p:nvSpPr>
          <p:cNvPr id="346" name="Google Shape;346;p13"/>
          <p:cNvSpPr/>
          <p:nvPr/>
        </p:nvSpPr>
        <p:spPr>
          <a:xfrm rot="5400000">
            <a:off x="2195427" y="1198893"/>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347" name="Google Shape;347;p13"/>
          <p:cNvSpPr/>
          <p:nvPr/>
        </p:nvSpPr>
        <p:spPr>
          <a:xfrm rot="5400000">
            <a:off x="2195427" y="1726087"/>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348" name="Google Shape;348;p13"/>
          <p:cNvSpPr/>
          <p:nvPr/>
        </p:nvSpPr>
        <p:spPr>
          <a:xfrm rot="5400000">
            <a:off x="2195427" y="2161373"/>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349" name="Google Shape;349;p13"/>
          <p:cNvSpPr/>
          <p:nvPr/>
        </p:nvSpPr>
        <p:spPr>
          <a:xfrm rot="5400000">
            <a:off x="2195427" y="2687968"/>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
        <p:nvSpPr>
          <p:cNvPr id="350" name="Google Shape;350;p13"/>
          <p:cNvSpPr/>
          <p:nvPr/>
        </p:nvSpPr>
        <p:spPr>
          <a:xfrm rot="5400000">
            <a:off x="2195424" y="3865880"/>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4BC2A"/>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354" name="Shape 354"/>
        <p:cNvGrpSpPr/>
        <p:nvPr/>
      </p:nvGrpSpPr>
      <p:grpSpPr>
        <a:xfrm>
          <a:off x="0" y="0"/>
          <a:ext cx="0" cy="0"/>
          <a:chOff x="0" y="0"/>
          <a:chExt cx="0" cy="0"/>
        </a:xfrm>
      </p:grpSpPr>
      <p:pic>
        <p:nvPicPr>
          <p:cNvPr id="355" name="Google Shape;355;p19"/>
          <p:cNvPicPr preferRelativeResize="0"/>
          <p:nvPr/>
        </p:nvPicPr>
        <p:blipFill rotWithShape="1">
          <a:blip r:embed="rId3">
            <a:alphaModFix/>
          </a:blip>
          <a:srcRect b="0" l="0" r="0" t="0"/>
          <a:stretch/>
        </p:blipFill>
        <p:spPr>
          <a:xfrm>
            <a:off x="-166699" y="-970670"/>
            <a:ext cx="9809107" cy="9566030"/>
          </a:xfrm>
          <a:prstGeom prst="rect">
            <a:avLst/>
          </a:prstGeom>
          <a:noFill/>
          <a:ln>
            <a:noFill/>
          </a:ln>
        </p:spPr>
      </p:pic>
      <p:sp>
        <p:nvSpPr>
          <p:cNvPr id="356" name="Google Shape;356;p19"/>
          <p:cNvSpPr/>
          <p:nvPr/>
        </p:nvSpPr>
        <p:spPr>
          <a:xfrm>
            <a:off x="0" y="-101025"/>
            <a:ext cx="9265200" cy="5254200"/>
          </a:xfrm>
          <a:prstGeom prst="rect">
            <a:avLst/>
          </a:prstGeom>
          <a:solidFill>
            <a:srgbClr val="417C7C">
              <a:alpha val="5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9"/>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58" name="Google Shape;358;p19"/>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Poppins"/>
                <a:ea typeface="Poppins"/>
                <a:cs typeface="Poppins"/>
                <a:sym typeface="Poppins"/>
              </a:rPr>
              <a:t>Discussion</a:t>
            </a:r>
            <a:endParaRPr b="0" i="0" sz="3200" u="none" cap="none" strike="noStrike">
              <a:solidFill>
                <a:srgbClr val="FFFFFF"/>
              </a:solidFill>
              <a:latin typeface="Poppins"/>
              <a:ea typeface="Poppins"/>
              <a:cs typeface="Poppins"/>
              <a:sym typeface="Poppins"/>
            </a:endParaRPr>
          </a:p>
        </p:txBody>
      </p:sp>
      <p:sp>
        <p:nvSpPr>
          <p:cNvPr id="359" name="Google Shape;359;p19"/>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60" name="Google Shape;360;p19"/>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61" name="Google Shape;361;p19"/>
          <p:cNvPicPr preferRelativeResize="0"/>
          <p:nvPr/>
        </p:nvPicPr>
        <p:blipFill rotWithShape="1">
          <a:blip r:embed="rId4">
            <a:alphaModFix/>
          </a:blip>
          <a:srcRect b="0" l="0" r="0" t="0"/>
          <a:stretch/>
        </p:blipFill>
        <p:spPr>
          <a:xfrm rot="-1113686">
            <a:off x="4423274" y="1834474"/>
            <a:ext cx="74075" cy="74075"/>
          </a:xfrm>
          <a:prstGeom prst="rect">
            <a:avLst/>
          </a:prstGeom>
          <a:noFill/>
          <a:ln>
            <a:noFill/>
          </a:ln>
        </p:spPr>
      </p:pic>
      <p:pic>
        <p:nvPicPr>
          <p:cNvPr id="362" name="Google Shape;362;p19"/>
          <p:cNvPicPr preferRelativeResize="0"/>
          <p:nvPr/>
        </p:nvPicPr>
        <p:blipFill rotWithShape="1">
          <a:blip r:embed="rId4">
            <a:alphaModFix/>
          </a:blip>
          <a:srcRect b="0" l="0" r="0" t="0"/>
          <a:stretch/>
        </p:blipFill>
        <p:spPr>
          <a:xfrm rot="509">
            <a:off x="4520155" y="1817796"/>
            <a:ext cx="107416" cy="107407"/>
          </a:xfrm>
          <a:prstGeom prst="rect">
            <a:avLst/>
          </a:prstGeom>
          <a:noFill/>
          <a:ln>
            <a:noFill/>
          </a:ln>
        </p:spPr>
      </p:pic>
      <p:pic>
        <p:nvPicPr>
          <p:cNvPr id="363" name="Google Shape;363;p19"/>
          <p:cNvPicPr preferRelativeResize="0"/>
          <p:nvPr/>
        </p:nvPicPr>
        <p:blipFill rotWithShape="1">
          <a:blip r:embed="rId4">
            <a:alphaModFix/>
          </a:blip>
          <a:srcRect b="0" l="0" r="0" t="0"/>
          <a:stretch/>
        </p:blipFill>
        <p:spPr>
          <a:xfrm rot="1398166">
            <a:off x="4652149" y="1834461"/>
            <a:ext cx="74075" cy="7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93" name="Shape 93"/>
        <p:cNvGrpSpPr/>
        <p:nvPr/>
      </p:nvGrpSpPr>
      <p:grpSpPr>
        <a:xfrm>
          <a:off x="0" y="0"/>
          <a:ext cx="0" cy="0"/>
          <a:chOff x="0" y="0"/>
          <a:chExt cx="0" cy="0"/>
        </a:xfrm>
      </p:grpSpPr>
      <p:sp>
        <p:nvSpPr>
          <p:cNvPr id="94" name="Google Shape;94;p3"/>
          <p:cNvSpPr txBox="1"/>
          <p:nvPr/>
        </p:nvSpPr>
        <p:spPr>
          <a:xfrm>
            <a:off x="2086500" y="565388"/>
            <a:ext cx="4971000" cy="57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222222"/>
                </a:solidFill>
                <a:latin typeface="Inconsolata Black"/>
                <a:ea typeface="Inconsolata Black"/>
                <a:cs typeface="Inconsolata Black"/>
                <a:sym typeface="Inconsolata Black"/>
              </a:rPr>
              <a:t>Meet the Opportunity Project Team</a:t>
            </a:r>
            <a:endParaRPr b="0" i="0" sz="2000" u="none" cap="none" strike="noStrike">
              <a:solidFill>
                <a:srgbClr val="222222"/>
              </a:solidFill>
              <a:latin typeface="Inconsolata Black"/>
              <a:ea typeface="Inconsolata Black"/>
              <a:cs typeface="Inconsolata Black"/>
              <a:sym typeface="Inconsolata Black"/>
            </a:endParaRPr>
          </a:p>
        </p:txBody>
      </p:sp>
      <p:sp>
        <p:nvSpPr>
          <p:cNvPr id="95" name="Google Shape;95;p3"/>
          <p:cNvSpPr txBox="1"/>
          <p:nvPr/>
        </p:nvSpPr>
        <p:spPr>
          <a:xfrm>
            <a:off x="89375" y="2571750"/>
            <a:ext cx="4207200" cy="1851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SemiBold"/>
                <a:ea typeface="Inconsolata SemiBold"/>
                <a:cs typeface="Inconsolata SemiBold"/>
                <a:sym typeface="Inconsolata SemiBold"/>
              </a:rPr>
              <a:t>Dominica Zhu </a:t>
            </a:r>
            <a:endParaRPr b="0" i="0" sz="1700" u="none" cap="none" strike="noStrike">
              <a:solidFill>
                <a:srgbClr val="222222"/>
              </a:solidFill>
              <a:latin typeface="Inconsolata SemiBold"/>
              <a:ea typeface="Inconsolata SemiBold"/>
              <a:cs typeface="Inconsolata SemiBold"/>
              <a:sym typeface="Inconsolata SemiBold"/>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Head of Human Centered Innovation</a:t>
            </a:r>
            <a:endParaRPr b="0" i="0" sz="1700" u="none" cap="none" strike="noStrike">
              <a:solidFill>
                <a:srgbClr val="222222"/>
              </a:solidFill>
              <a:latin typeface="Inconsolata Light"/>
              <a:ea typeface="Inconsolata Light"/>
              <a:cs typeface="Inconsolata Light"/>
              <a:sym typeface="Inconsolata Light"/>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Advisor, Indigenous Peoples </a:t>
            </a:r>
            <a:endParaRPr b="0" i="0" sz="1700" u="none" cap="none" strike="noStrike">
              <a:solidFill>
                <a:srgbClr val="222222"/>
              </a:solidFill>
              <a:latin typeface="Inconsolata Light"/>
              <a:ea typeface="Inconsolata Light"/>
              <a:cs typeface="Inconsolata Light"/>
              <a:sym typeface="Inconsolata Light"/>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Census Open Innovation Labs</a:t>
            </a:r>
            <a:endParaRPr b="0" i="0" sz="1700" u="none" cap="none" strike="noStrike">
              <a:solidFill>
                <a:srgbClr val="222222"/>
              </a:solidFill>
              <a:latin typeface="Inconsolata Light"/>
              <a:ea typeface="Inconsolata Light"/>
              <a:cs typeface="Inconsolata Light"/>
              <a:sym typeface="Inconsolata Light"/>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U.S. Census Bureau</a:t>
            </a:r>
            <a:endParaRPr b="0" i="0" sz="1700" u="none" cap="none" strike="noStrike">
              <a:solidFill>
                <a:srgbClr val="222222"/>
              </a:solidFill>
              <a:latin typeface="Inconsolata Light"/>
              <a:ea typeface="Inconsolata Light"/>
              <a:cs typeface="Inconsolata Light"/>
              <a:sym typeface="Inconsolata Light"/>
            </a:endParaRPr>
          </a:p>
        </p:txBody>
      </p:sp>
      <p:sp>
        <p:nvSpPr>
          <p:cNvPr id="96" name="Google Shape;96;p3"/>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97" name="Google Shape;97;p3"/>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98" name="Google Shape;98;p3"/>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99" name="Google Shape;99;p3"/>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100" name="Google Shape;100;p3"/>
          <p:cNvPicPr preferRelativeResize="0"/>
          <p:nvPr/>
        </p:nvPicPr>
        <p:blipFill rotWithShape="1">
          <a:blip r:embed="rId3">
            <a:alphaModFix/>
          </a:blip>
          <a:srcRect b="0" l="0" r="0" t="0"/>
          <a:stretch/>
        </p:blipFill>
        <p:spPr>
          <a:xfrm>
            <a:off x="8469400" y="4451850"/>
            <a:ext cx="471000" cy="471000"/>
          </a:xfrm>
          <a:prstGeom prst="rect">
            <a:avLst/>
          </a:prstGeom>
          <a:noFill/>
          <a:ln>
            <a:noFill/>
          </a:ln>
        </p:spPr>
      </p:pic>
      <p:pic>
        <p:nvPicPr>
          <p:cNvPr id="101" name="Google Shape;101;p3"/>
          <p:cNvPicPr preferRelativeResize="0"/>
          <p:nvPr/>
        </p:nvPicPr>
        <p:blipFill rotWithShape="1">
          <a:blip r:embed="rId3">
            <a:alphaModFix/>
          </a:blip>
          <a:srcRect b="0" l="0" r="0" t="0"/>
          <a:stretch/>
        </p:blipFill>
        <p:spPr>
          <a:xfrm>
            <a:off x="205175" y="94400"/>
            <a:ext cx="471000" cy="471000"/>
          </a:xfrm>
          <a:prstGeom prst="rect">
            <a:avLst/>
          </a:prstGeom>
          <a:noFill/>
          <a:ln>
            <a:noFill/>
          </a:ln>
        </p:spPr>
      </p:pic>
      <p:sp>
        <p:nvSpPr>
          <p:cNvPr id="102" name="Google Shape;102;p3"/>
          <p:cNvSpPr txBox="1"/>
          <p:nvPr/>
        </p:nvSpPr>
        <p:spPr>
          <a:xfrm>
            <a:off x="4572000" y="2504200"/>
            <a:ext cx="4207200" cy="1851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SemiBold"/>
                <a:ea typeface="Inconsolata SemiBold"/>
                <a:cs typeface="Inconsolata SemiBold"/>
                <a:sym typeface="Inconsolata SemiBold"/>
              </a:rPr>
              <a:t>Thera Naiman</a:t>
            </a:r>
            <a:endParaRPr b="0" i="0" sz="1700" u="none" cap="none" strike="noStrike">
              <a:solidFill>
                <a:srgbClr val="222222"/>
              </a:solidFill>
              <a:latin typeface="Inconsolata SemiBold"/>
              <a:ea typeface="Inconsolata SemiBold"/>
              <a:cs typeface="Inconsolata SemiBold"/>
              <a:sym typeface="Inconsolata SemiBold"/>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 Innovation Program Manager</a:t>
            </a:r>
            <a:endParaRPr b="0" i="0" sz="1700" u="none" cap="none" strike="noStrike">
              <a:solidFill>
                <a:srgbClr val="222222"/>
              </a:solidFill>
              <a:latin typeface="Inconsolata Light"/>
              <a:ea typeface="Inconsolata Light"/>
              <a:cs typeface="Inconsolata Light"/>
              <a:sym typeface="Inconsolata Light"/>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Census Open Innovation Labs</a:t>
            </a:r>
            <a:endParaRPr b="0" i="0" sz="1700" u="none" cap="none" strike="noStrike">
              <a:solidFill>
                <a:srgbClr val="222222"/>
              </a:solidFill>
              <a:latin typeface="Inconsolata Light"/>
              <a:ea typeface="Inconsolata Light"/>
              <a:cs typeface="Inconsolata Light"/>
              <a:sym typeface="Inconsolata Light"/>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222222"/>
                </a:solidFill>
                <a:latin typeface="Inconsolata Light"/>
                <a:ea typeface="Inconsolata Light"/>
                <a:cs typeface="Inconsolata Light"/>
                <a:sym typeface="Inconsolata Light"/>
              </a:rPr>
              <a:t>U.S. Census Bureau</a:t>
            </a:r>
            <a:endParaRPr b="0" i="0" sz="1700" u="none" cap="none" strike="noStrike">
              <a:solidFill>
                <a:srgbClr val="222222"/>
              </a:solidFill>
              <a:latin typeface="Inconsolata Light"/>
              <a:ea typeface="Inconsolata Light"/>
              <a:cs typeface="Inconsolata Light"/>
              <a:sym typeface="Inconsolata Light"/>
            </a:endParaRPr>
          </a:p>
        </p:txBody>
      </p:sp>
      <p:pic>
        <p:nvPicPr>
          <p:cNvPr descr="A picture of a smiling COIL team member" id="103" name="Google Shape;103;p3"/>
          <p:cNvPicPr preferRelativeResize="0"/>
          <p:nvPr/>
        </p:nvPicPr>
        <p:blipFill rotWithShape="1">
          <a:blip r:embed="rId4">
            <a:alphaModFix/>
          </a:blip>
          <a:srcRect b="0" l="0" r="0" t="0"/>
          <a:stretch/>
        </p:blipFill>
        <p:spPr>
          <a:xfrm>
            <a:off x="5875262" y="1145300"/>
            <a:ext cx="1337913" cy="1630876"/>
          </a:xfrm>
          <a:prstGeom prst="rect">
            <a:avLst/>
          </a:prstGeom>
          <a:noFill/>
          <a:ln>
            <a:noFill/>
          </a:ln>
        </p:spPr>
      </p:pic>
      <p:pic>
        <p:nvPicPr>
          <p:cNvPr id="104" name="Google Shape;104;p3"/>
          <p:cNvPicPr preferRelativeResize="0"/>
          <p:nvPr/>
        </p:nvPicPr>
        <p:blipFill rotWithShape="1">
          <a:blip r:embed="rId5">
            <a:alphaModFix/>
          </a:blip>
          <a:srcRect b="0" l="0" r="0" t="0"/>
          <a:stretch/>
        </p:blipFill>
        <p:spPr>
          <a:xfrm>
            <a:off x="1440075" y="1145300"/>
            <a:ext cx="1701550" cy="170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08" name="Shape 108"/>
        <p:cNvGrpSpPr/>
        <p:nvPr/>
      </p:nvGrpSpPr>
      <p:grpSpPr>
        <a:xfrm>
          <a:off x="0" y="0"/>
          <a:ext cx="0" cy="0"/>
          <a:chOff x="0" y="0"/>
          <a:chExt cx="0" cy="0"/>
        </a:xfrm>
      </p:grpSpPr>
      <p:sp>
        <p:nvSpPr>
          <p:cNvPr id="109" name="Google Shape;109;p4"/>
          <p:cNvSpPr txBox="1"/>
          <p:nvPr/>
        </p:nvSpPr>
        <p:spPr>
          <a:xfrm>
            <a:off x="2086500" y="1214263"/>
            <a:ext cx="4971000" cy="57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22222"/>
                </a:solidFill>
                <a:latin typeface="Inconsolata Black"/>
                <a:ea typeface="Inconsolata Black"/>
                <a:cs typeface="Inconsolata Black"/>
                <a:sym typeface="Inconsolata Black"/>
              </a:rPr>
              <a:t>THE OPPORTUNITY PROJECT (TOP)</a:t>
            </a:r>
            <a:endParaRPr b="0" i="0" sz="1200" u="none" cap="none" strike="noStrike">
              <a:solidFill>
                <a:srgbClr val="222222"/>
              </a:solidFill>
              <a:latin typeface="Inconsolata Black"/>
              <a:ea typeface="Inconsolata Black"/>
              <a:cs typeface="Inconsolata Black"/>
              <a:sym typeface="Inconsolata Black"/>
            </a:endParaRPr>
          </a:p>
        </p:txBody>
      </p:sp>
      <p:sp>
        <p:nvSpPr>
          <p:cNvPr id="110" name="Google Shape;110;p4"/>
          <p:cNvSpPr txBox="1"/>
          <p:nvPr/>
        </p:nvSpPr>
        <p:spPr>
          <a:xfrm>
            <a:off x="579300" y="1794175"/>
            <a:ext cx="7985400" cy="1851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rgbClr val="222222"/>
                </a:solidFill>
                <a:latin typeface="Poppins Light"/>
                <a:ea typeface="Poppins Light"/>
                <a:cs typeface="Poppins Light"/>
                <a:sym typeface="Poppins Light"/>
              </a:rPr>
              <a:t>Brings together technologists, government, and communities to rapidly prototype digital products—powered by federal open data—that solve real-world problems for people across the country.</a:t>
            </a:r>
            <a:endParaRPr b="0" i="0" sz="2300" u="none" cap="none" strike="noStrike">
              <a:solidFill>
                <a:srgbClr val="222222"/>
              </a:solidFill>
              <a:latin typeface="Poppins Light"/>
              <a:ea typeface="Poppins Light"/>
              <a:cs typeface="Poppins Light"/>
              <a:sym typeface="Poppins Light"/>
            </a:endParaRPr>
          </a:p>
        </p:txBody>
      </p:sp>
      <p:sp>
        <p:nvSpPr>
          <p:cNvPr id="111" name="Google Shape;111;p4"/>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12" name="Google Shape;112;p4"/>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13" name="Google Shape;113;p4"/>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14" name="Google Shape;114;p4"/>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115" name="Google Shape;115;p4"/>
          <p:cNvPicPr preferRelativeResize="0"/>
          <p:nvPr/>
        </p:nvPicPr>
        <p:blipFill rotWithShape="1">
          <a:blip r:embed="rId3">
            <a:alphaModFix/>
          </a:blip>
          <a:srcRect b="0" l="0" r="0" t="0"/>
          <a:stretch/>
        </p:blipFill>
        <p:spPr>
          <a:xfrm>
            <a:off x="8469400" y="4451850"/>
            <a:ext cx="471000" cy="471000"/>
          </a:xfrm>
          <a:prstGeom prst="rect">
            <a:avLst/>
          </a:prstGeom>
          <a:noFill/>
          <a:ln>
            <a:noFill/>
          </a:ln>
        </p:spPr>
      </p:pic>
      <p:pic>
        <p:nvPicPr>
          <p:cNvPr id="116" name="Google Shape;116;p4"/>
          <p:cNvPicPr preferRelativeResize="0"/>
          <p:nvPr/>
        </p:nvPicPr>
        <p:blipFill rotWithShape="1">
          <a:blip r:embed="rId3">
            <a:alphaModFix/>
          </a:blip>
          <a:srcRect b="0" l="0" r="0" t="0"/>
          <a:stretch/>
        </p:blipFill>
        <p:spPr>
          <a:xfrm>
            <a:off x="205175" y="94400"/>
            <a:ext cx="471000" cy="47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20" name="Shape 120"/>
        <p:cNvGrpSpPr/>
        <p:nvPr/>
      </p:nvGrpSpPr>
      <p:grpSpPr>
        <a:xfrm>
          <a:off x="0" y="0"/>
          <a:ext cx="0" cy="0"/>
          <a:chOff x="0" y="0"/>
          <a:chExt cx="0" cy="0"/>
        </a:xfrm>
      </p:grpSpPr>
      <p:cxnSp>
        <p:nvCxnSpPr>
          <p:cNvPr id="121" name="Google Shape;121;p5"/>
          <p:cNvCxnSpPr/>
          <p:nvPr/>
        </p:nvCxnSpPr>
        <p:spPr>
          <a:xfrm>
            <a:off x="2299775" y="2762450"/>
            <a:ext cx="4332300" cy="0"/>
          </a:xfrm>
          <a:prstGeom prst="straightConnector1">
            <a:avLst/>
          </a:prstGeom>
          <a:noFill/>
          <a:ln cap="flat" cmpd="sng" w="9525">
            <a:solidFill>
              <a:srgbClr val="417C7C"/>
            </a:solidFill>
            <a:prstDash val="solid"/>
            <a:round/>
            <a:headEnd len="sm" w="sm" type="none"/>
            <a:tailEnd len="sm" w="sm" type="none"/>
          </a:ln>
        </p:spPr>
      </p:cxnSp>
      <p:cxnSp>
        <p:nvCxnSpPr>
          <p:cNvPr id="122" name="Google Shape;122;p5"/>
          <p:cNvCxnSpPr/>
          <p:nvPr/>
        </p:nvCxnSpPr>
        <p:spPr>
          <a:xfrm>
            <a:off x="1431400" y="3334300"/>
            <a:ext cx="5782800" cy="0"/>
          </a:xfrm>
          <a:prstGeom prst="straightConnector1">
            <a:avLst/>
          </a:prstGeom>
          <a:noFill/>
          <a:ln cap="flat" cmpd="sng" w="9525">
            <a:solidFill>
              <a:srgbClr val="417C7C"/>
            </a:solidFill>
            <a:prstDash val="solid"/>
            <a:round/>
            <a:headEnd len="sm" w="sm" type="none"/>
            <a:tailEnd len="sm" w="sm" type="none"/>
          </a:ln>
        </p:spPr>
      </p:cxnSp>
      <p:sp>
        <p:nvSpPr>
          <p:cNvPr id="123" name="Google Shape;123;p5"/>
          <p:cNvSpPr txBox="1"/>
          <p:nvPr/>
        </p:nvSpPr>
        <p:spPr>
          <a:xfrm>
            <a:off x="312100" y="2142870"/>
            <a:ext cx="8520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222222"/>
                </a:solidFill>
                <a:latin typeface="Inconsolata"/>
                <a:ea typeface="Inconsolata"/>
                <a:cs typeface="Inconsolata"/>
                <a:sym typeface="Inconsolata"/>
              </a:rPr>
              <a:t>30+</a:t>
            </a:r>
            <a:r>
              <a:rPr b="0" i="0" lang="en" sz="1800" u="none" cap="none" strike="noStrike">
                <a:solidFill>
                  <a:srgbClr val="222222"/>
                </a:solidFill>
                <a:latin typeface="Inconsolata Light"/>
                <a:ea typeface="Inconsolata Light"/>
                <a:cs typeface="Inconsolata Light"/>
                <a:sym typeface="Inconsolata Light"/>
              </a:rPr>
              <a:t> </a:t>
            </a:r>
            <a:r>
              <a:rPr b="0" i="0" lang="en" sz="1800" u="none" cap="none" strike="noStrike">
                <a:solidFill>
                  <a:srgbClr val="222222"/>
                </a:solidFill>
                <a:latin typeface="Inconsolata"/>
                <a:ea typeface="Inconsolata"/>
                <a:cs typeface="Inconsolata"/>
                <a:sym typeface="Inconsolata"/>
              </a:rPr>
              <a:t>federal agencies engaged</a:t>
            </a:r>
            <a:endParaRPr b="0" i="0" sz="1800" u="none" cap="none" strike="noStrike">
              <a:solidFill>
                <a:srgbClr val="13192F"/>
              </a:solidFill>
              <a:latin typeface="Poppins"/>
              <a:ea typeface="Poppins"/>
              <a:cs typeface="Poppins"/>
              <a:sym typeface="Poppins"/>
            </a:endParaRPr>
          </a:p>
        </p:txBody>
      </p:sp>
      <p:sp>
        <p:nvSpPr>
          <p:cNvPr id="124" name="Google Shape;124;p5"/>
          <p:cNvSpPr txBox="1"/>
          <p:nvPr/>
        </p:nvSpPr>
        <p:spPr>
          <a:xfrm>
            <a:off x="564875" y="3448875"/>
            <a:ext cx="79947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3192F"/>
                </a:solidFill>
                <a:latin typeface="Inconsolata"/>
                <a:ea typeface="Inconsolata"/>
                <a:cs typeface="Inconsolata"/>
                <a:sym typeface="Inconsolata"/>
              </a:rPr>
              <a:t>3000+</a:t>
            </a:r>
            <a:r>
              <a:rPr b="0" i="0" lang="en" sz="1800" u="none" cap="none" strike="noStrike">
                <a:solidFill>
                  <a:srgbClr val="13192F"/>
                </a:solidFill>
                <a:latin typeface="Inconsolata Light"/>
                <a:ea typeface="Inconsolata Light"/>
                <a:cs typeface="Inconsolata Light"/>
                <a:sym typeface="Inconsolata Light"/>
              </a:rPr>
              <a:t> </a:t>
            </a:r>
            <a:r>
              <a:rPr b="0" i="0" lang="en" sz="1800" u="none" cap="none" strike="noStrike">
                <a:solidFill>
                  <a:srgbClr val="222222"/>
                </a:solidFill>
                <a:latin typeface="Inconsolata"/>
                <a:ea typeface="Inconsolata"/>
                <a:cs typeface="Inconsolata"/>
                <a:sym typeface="Inconsolata"/>
              </a:rPr>
              <a:t>stakeholders from outside of government </a:t>
            </a:r>
            <a:endParaRPr b="0" i="0" sz="1800" u="none" cap="none" strike="noStrike">
              <a:solidFill>
                <a:srgbClr val="13192F"/>
              </a:solidFill>
              <a:latin typeface="Inconsolata"/>
              <a:ea typeface="Inconsolata"/>
              <a:cs typeface="Inconsolata"/>
              <a:sym typeface="Inconsolata"/>
            </a:endParaRPr>
          </a:p>
        </p:txBody>
      </p:sp>
      <p:sp>
        <p:nvSpPr>
          <p:cNvPr id="125" name="Google Shape;125;p5"/>
          <p:cNvSpPr txBox="1"/>
          <p:nvPr/>
        </p:nvSpPr>
        <p:spPr>
          <a:xfrm>
            <a:off x="1181800" y="2808672"/>
            <a:ext cx="6761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3192F"/>
                </a:solidFill>
                <a:latin typeface="Inconsolata"/>
                <a:ea typeface="Inconsolata"/>
                <a:cs typeface="Inconsolata"/>
                <a:sym typeface="Inconsolata"/>
              </a:rPr>
              <a:t>30+</a:t>
            </a:r>
            <a:r>
              <a:rPr b="0" i="0" lang="en" sz="1800" u="none" cap="none" strike="noStrike">
                <a:solidFill>
                  <a:srgbClr val="13192F"/>
                </a:solidFill>
                <a:latin typeface="Inconsolata Light"/>
                <a:ea typeface="Inconsolata Light"/>
                <a:cs typeface="Inconsolata Light"/>
                <a:sym typeface="Inconsolata Light"/>
              </a:rPr>
              <a:t> </a:t>
            </a:r>
            <a:r>
              <a:rPr b="0" i="0" lang="en" sz="1800" u="none" cap="none" strike="noStrike">
                <a:solidFill>
                  <a:srgbClr val="222222"/>
                </a:solidFill>
                <a:latin typeface="Inconsolata"/>
                <a:ea typeface="Inconsolata"/>
                <a:cs typeface="Inconsolata"/>
                <a:sym typeface="Inconsolata"/>
              </a:rPr>
              <a:t>universities</a:t>
            </a:r>
            <a:r>
              <a:rPr b="0" i="0" lang="en" sz="1800" u="none" cap="none" strike="noStrike">
                <a:solidFill>
                  <a:srgbClr val="13192F"/>
                </a:solidFill>
                <a:latin typeface="Inconsolata Light"/>
                <a:ea typeface="Inconsolata Light"/>
                <a:cs typeface="Inconsolata Light"/>
                <a:sym typeface="Inconsolata Light"/>
              </a:rPr>
              <a:t>		</a:t>
            </a:r>
            <a:r>
              <a:rPr b="1" i="0" lang="en" sz="1800" u="none" cap="none" strike="noStrike">
                <a:solidFill>
                  <a:srgbClr val="13192F"/>
                </a:solidFill>
                <a:latin typeface="Inconsolata"/>
                <a:ea typeface="Inconsolata"/>
                <a:cs typeface="Inconsolata"/>
                <a:sym typeface="Inconsolata"/>
              </a:rPr>
              <a:t>350+</a:t>
            </a:r>
            <a:r>
              <a:rPr b="0" i="0" lang="en" sz="1800" u="none" cap="none" strike="noStrike">
                <a:solidFill>
                  <a:srgbClr val="13192F"/>
                </a:solidFill>
                <a:latin typeface="Inconsolata Light"/>
                <a:ea typeface="Inconsolata Light"/>
                <a:cs typeface="Inconsolata Light"/>
                <a:sym typeface="Inconsolata Light"/>
              </a:rPr>
              <a:t> </a:t>
            </a:r>
            <a:r>
              <a:rPr b="0" i="0" lang="en" sz="1800" u="none" cap="none" strike="noStrike">
                <a:solidFill>
                  <a:srgbClr val="222222"/>
                </a:solidFill>
                <a:latin typeface="Inconsolata"/>
                <a:ea typeface="Inconsolata"/>
                <a:cs typeface="Inconsolata"/>
                <a:sym typeface="Inconsolata"/>
              </a:rPr>
              <a:t>datasets</a:t>
            </a:r>
            <a:endParaRPr b="0" i="0" sz="1800" u="none" cap="none" strike="noStrike">
              <a:solidFill>
                <a:srgbClr val="13192F"/>
              </a:solidFill>
              <a:latin typeface="Inconsolata"/>
              <a:ea typeface="Inconsolata"/>
              <a:cs typeface="Inconsolata"/>
              <a:sym typeface="Inconsolata"/>
            </a:endParaRPr>
          </a:p>
        </p:txBody>
      </p:sp>
      <p:sp>
        <p:nvSpPr>
          <p:cNvPr id="126" name="Google Shape;126;p5"/>
          <p:cNvSpPr txBox="1"/>
          <p:nvPr/>
        </p:nvSpPr>
        <p:spPr>
          <a:xfrm>
            <a:off x="448275" y="918146"/>
            <a:ext cx="8066100" cy="1051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417C7C"/>
                </a:solidFill>
                <a:latin typeface="Inconsolata Black"/>
                <a:ea typeface="Inconsolata Black"/>
                <a:cs typeface="Inconsolata Black"/>
                <a:sym typeface="Inconsolata Black"/>
              </a:rPr>
              <a:t>230+ </a:t>
            </a:r>
            <a:r>
              <a:rPr b="1" i="0" lang="en" sz="1800" u="none" cap="none" strike="noStrike">
                <a:solidFill>
                  <a:srgbClr val="417C7C"/>
                </a:solidFill>
                <a:latin typeface="Inconsolata"/>
                <a:ea typeface="Inconsolata"/>
                <a:cs typeface="Inconsolata"/>
                <a:sym typeface="Inconsolata"/>
              </a:rPr>
              <a:t>digital products </a:t>
            </a:r>
            <a:endParaRPr b="1" i="0" sz="1800" u="none" cap="none" strike="noStrike">
              <a:solidFill>
                <a:srgbClr val="417C7C"/>
              </a:solidFill>
              <a:latin typeface="Inconsolata"/>
              <a:ea typeface="Inconsolata"/>
              <a:cs typeface="Inconsolata"/>
              <a:sym typeface="Inconsolata"/>
            </a:endParaRPr>
          </a:p>
          <a:p>
            <a:pPr indent="0" lvl="0" marL="0" marR="0" rtl="0" algn="ctr">
              <a:lnSpc>
                <a:spcPct val="100000"/>
              </a:lnSpc>
              <a:spcBef>
                <a:spcPts val="1000"/>
              </a:spcBef>
              <a:spcAft>
                <a:spcPts val="0"/>
              </a:spcAft>
              <a:buClr>
                <a:srgbClr val="000000"/>
              </a:buClr>
              <a:buSzPts val="1500"/>
              <a:buFont typeface="Arial"/>
              <a:buNone/>
            </a:pPr>
            <a:r>
              <a:rPr b="0" i="0" lang="en" sz="1500" u="none" cap="none" strike="noStrike">
                <a:solidFill>
                  <a:srgbClr val="13192F"/>
                </a:solidFill>
                <a:latin typeface="Poppins Light"/>
                <a:ea typeface="Poppins Light"/>
                <a:cs typeface="Poppins Light"/>
                <a:sym typeface="Poppins Light"/>
              </a:rPr>
              <a:t>tackling challenges like ocean plastic pollution, workforce development, entrepreneurship, COVID-19, disaster response, rural development, &amp; more.</a:t>
            </a:r>
            <a:endParaRPr b="0" i="0" sz="1800" u="none" cap="none" strike="noStrike">
              <a:solidFill>
                <a:srgbClr val="13192F"/>
              </a:solidFill>
              <a:latin typeface="Poppins"/>
              <a:ea typeface="Poppins"/>
              <a:cs typeface="Poppins"/>
              <a:sym typeface="Poppins"/>
            </a:endParaRPr>
          </a:p>
        </p:txBody>
      </p:sp>
      <p:cxnSp>
        <p:nvCxnSpPr>
          <p:cNvPr id="127" name="Google Shape;127;p5"/>
          <p:cNvCxnSpPr/>
          <p:nvPr/>
        </p:nvCxnSpPr>
        <p:spPr>
          <a:xfrm>
            <a:off x="963800" y="4013300"/>
            <a:ext cx="7233300" cy="0"/>
          </a:xfrm>
          <a:prstGeom prst="straightConnector1">
            <a:avLst/>
          </a:prstGeom>
          <a:noFill/>
          <a:ln cap="flat" cmpd="sng" w="9525">
            <a:solidFill>
              <a:srgbClr val="417C7C"/>
            </a:solidFill>
            <a:prstDash val="solid"/>
            <a:round/>
            <a:headEnd len="sm" w="sm" type="none"/>
            <a:tailEnd len="sm" w="sm" type="none"/>
          </a:ln>
        </p:spPr>
      </p:cxnSp>
      <p:sp>
        <p:nvSpPr>
          <p:cNvPr id="128" name="Google Shape;128;p5"/>
          <p:cNvSpPr txBox="1"/>
          <p:nvPr/>
        </p:nvSpPr>
        <p:spPr>
          <a:xfrm>
            <a:off x="564875" y="4178800"/>
            <a:ext cx="8268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3192F"/>
                </a:solidFill>
                <a:latin typeface="Inconsolata"/>
                <a:ea typeface="Inconsolata"/>
                <a:cs typeface="Inconsolata"/>
                <a:sym typeface="Inconsolata"/>
              </a:rPr>
              <a:t>$400k+</a:t>
            </a:r>
            <a:r>
              <a:rPr b="0" i="0" lang="en" sz="1800" u="none" cap="none" strike="noStrike">
                <a:solidFill>
                  <a:srgbClr val="13192F"/>
                </a:solidFill>
                <a:latin typeface="Inconsolata Light"/>
                <a:ea typeface="Inconsolata Light"/>
                <a:cs typeface="Inconsolata Light"/>
                <a:sym typeface="Inconsolata Light"/>
              </a:rPr>
              <a:t> </a:t>
            </a:r>
            <a:r>
              <a:rPr b="0" i="0" lang="en" sz="1800" u="none" cap="none" strike="noStrike">
                <a:solidFill>
                  <a:srgbClr val="222222"/>
                </a:solidFill>
                <a:latin typeface="Inconsolata"/>
                <a:ea typeface="Inconsolata"/>
                <a:cs typeface="Inconsolata"/>
                <a:sym typeface="Inconsolata"/>
              </a:rPr>
              <a:t>in prizes awarded</a:t>
            </a:r>
            <a:r>
              <a:rPr b="0" i="0" lang="en" sz="1800" u="none" cap="none" strike="noStrike">
                <a:solidFill>
                  <a:srgbClr val="13192F"/>
                </a:solidFill>
                <a:latin typeface="Inconsolata Light"/>
                <a:ea typeface="Inconsolata Light"/>
                <a:cs typeface="Inconsolata Light"/>
                <a:sym typeface="Inconsolata Light"/>
              </a:rPr>
              <a:t>		</a:t>
            </a:r>
            <a:r>
              <a:rPr b="1" i="0" lang="en" sz="1800" u="none" cap="none" strike="noStrike">
                <a:solidFill>
                  <a:srgbClr val="13192F"/>
                </a:solidFill>
                <a:latin typeface="Inconsolata"/>
                <a:ea typeface="Inconsolata"/>
                <a:cs typeface="Inconsolata"/>
                <a:sym typeface="Inconsolata"/>
              </a:rPr>
              <a:t>8 </a:t>
            </a:r>
            <a:r>
              <a:rPr b="0" i="0" lang="en" sz="1800" u="none" cap="none" strike="noStrike">
                <a:solidFill>
                  <a:srgbClr val="222222"/>
                </a:solidFill>
                <a:latin typeface="Inconsolata"/>
                <a:ea typeface="Inconsolata"/>
                <a:cs typeface="Inconsolata"/>
                <a:sym typeface="Inconsolata"/>
              </a:rPr>
              <a:t>showcase events</a:t>
            </a:r>
            <a:endParaRPr b="0" i="0" sz="1800" u="none" cap="none" strike="noStrike">
              <a:solidFill>
                <a:srgbClr val="13192F"/>
              </a:solidFill>
              <a:latin typeface="Poppins"/>
              <a:ea typeface="Poppins"/>
              <a:cs typeface="Poppins"/>
              <a:sym typeface="Poppins"/>
            </a:endParaRPr>
          </a:p>
        </p:txBody>
      </p:sp>
      <p:cxnSp>
        <p:nvCxnSpPr>
          <p:cNvPr id="129" name="Google Shape;129;p5"/>
          <p:cNvCxnSpPr/>
          <p:nvPr/>
        </p:nvCxnSpPr>
        <p:spPr>
          <a:xfrm>
            <a:off x="3766500" y="526500"/>
            <a:ext cx="4747800" cy="6600"/>
          </a:xfrm>
          <a:prstGeom prst="straightConnector1">
            <a:avLst/>
          </a:prstGeom>
          <a:noFill/>
          <a:ln cap="flat" cmpd="sng" w="9525">
            <a:solidFill>
              <a:srgbClr val="595959"/>
            </a:solidFill>
            <a:prstDash val="solid"/>
            <a:round/>
            <a:headEnd len="sm" w="sm" type="none"/>
            <a:tailEnd len="sm" w="sm" type="none"/>
          </a:ln>
        </p:spPr>
      </p:cxnSp>
      <p:sp>
        <p:nvSpPr>
          <p:cNvPr id="130" name="Google Shape;130;p5"/>
          <p:cNvSpPr txBox="1"/>
          <p:nvPr/>
        </p:nvSpPr>
        <p:spPr>
          <a:xfrm>
            <a:off x="448275" y="323025"/>
            <a:ext cx="362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consolata SemiBold"/>
                <a:ea typeface="Inconsolata SemiBold"/>
                <a:cs typeface="Inconsolata SemiBold"/>
                <a:sym typeface="Inconsolata SemiBold"/>
              </a:rPr>
              <a:t>IN 8 YEARS AND 20+ SPRINT CYCLES…</a:t>
            </a:r>
            <a:endParaRPr b="0" i="0" sz="1400" u="none" cap="none" strike="noStrike">
              <a:solidFill>
                <a:srgbClr val="000000"/>
              </a:solidFill>
              <a:latin typeface="Inconsolata SemiBold"/>
              <a:ea typeface="Inconsolata SemiBold"/>
              <a:cs typeface="Inconsolata SemiBold"/>
              <a:sym typeface="Inconsolata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noFill/>
      </p:bgPr>
    </p:bg>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b="32081" l="0" r="0" t="33182"/>
          <a:stretch/>
        </p:blipFill>
        <p:spPr>
          <a:xfrm>
            <a:off x="1175275" y="2870825"/>
            <a:ext cx="1833350" cy="636813"/>
          </a:xfrm>
          <a:prstGeom prst="rect">
            <a:avLst/>
          </a:prstGeom>
          <a:noFill/>
          <a:ln>
            <a:noFill/>
          </a:ln>
        </p:spPr>
      </p:pic>
      <p:pic>
        <p:nvPicPr>
          <p:cNvPr id="136" name="Google Shape;136;p6"/>
          <p:cNvPicPr preferRelativeResize="0"/>
          <p:nvPr/>
        </p:nvPicPr>
        <p:blipFill rotWithShape="1">
          <a:blip r:embed="rId4">
            <a:alphaModFix/>
          </a:blip>
          <a:srcRect b="0" l="0" r="0" t="0"/>
          <a:stretch/>
        </p:blipFill>
        <p:spPr>
          <a:xfrm>
            <a:off x="6148513" y="1504800"/>
            <a:ext cx="1335000" cy="1335000"/>
          </a:xfrm>
          <a:prstGeom prst="rect">
            <a:avLst/>
          </a:prstGeom>
          <a:noFill/>
          <a:ln>
            <a:noFill/>
          </a:ln>
        </p:spPr>
      </p:pic>
      <p:pic>
        <p:nvPicPr>
          <p:cNvPr id="137" name="Google Shape;137;p6"/>
          <p:cNvPicPr preferRelativeResize="0"/>
          <p:nvPr/>
        </p:nvPicPr>
        <p:blipFill rotWithShape="1">
          <a:blip r:embed="rId5">
            <a:alphaModFix/>
          </a:blip>
          <a:srcRect b="0" l="0" r="0" t="0"/>
          <a:stretch/>
        </p:blipFill>
        <p:spPr>
          <a:xfrm>
            <a:off x="1661625" y="645617"/>
            <a:ext cx="734975" cy="734975"/>
          </a:xfrm>
          <a:prstGeom prst="rect">
            <a:avLst/>
          </a:prstGeom>
          <a:noFill/>
          <a:ln>
            <a:noFill/>
          </a:ln>
        </p:spPr>
      </p:pic>
      <p:pic>
        <p:nvPicPr>
          <p:cNvPr id="138" name="Google Shape;138;p6"/>
          <p:cNvPicPr preferRelativeResize="0"/>
          <p:nvPr/>
        </p:nvPicPr>
        <p:blipFill rotWithShape="1">
          <a:blip r:embed="rId6">
            <a:alphaModFix/>
          </a:blip>
          <a:srcRect b="19569" l="0" r="4259" t="21446"/>
          <a:stretch/>
        </p:blipFill>
        <p:spPr>
          <a:xfrm>
            <a:off x="3209325" y="2694273"/>
            <a:ext cx="2286400" cy="630627"/>
          </a:xfrm>
          <a:prstGeom prst="rect">
            <a:avLst/>
          </a:prstGeom>
          <a:noFill/>
          <a:ln>
            <a:noFill/>
          </a:ln>
        </p:spPr>
      </p:pic>
      <p:pic>
        <p:nvPicPr>
          <p:cNvPr id="139" name="Google Shape;139;p6"/>
          <p:cNvPicPr preferRelativeResize="0"/>
          <p:nvPr/>
        </p:nvPicPr>
        <p:blipFill rotWithShape="1">
          <a:blip r:embed="rId7">
            <a:alphaModFix/>
          </a:blip>
          <a:srcRect b="0" l="0" r="0" t="0"/>
          <a:stretch/>
        </p:blipFill>
        <p:spPr>
          <a:xfrm>
            <a:off x="7569800" y="2417400"/>
            <a:ext cx="1335000" cy="667500"/>
          </a:xfrm>
          <a:prstGeom prst="rect">
            <a:avLst/>
          </a:prstGeom>
          <a:noFill/>
          <a:ln>
            <a:noFill/>
          </a:ln>
        </p:spPr>
      </p:pic>
      <p:pic>
        <p:nvPicPr>
          <p:cNvPr id="140" name="Google Shape;140;p6"/>
          <p:cNvPicPr preferRelativeResize="0"/>
          <p:nvPr/>
        </p:nvPicPr>
        <p:blipFill rotWithShape="1">
          <a:blip r:embed="rId8">
            <a:alphaModFix/>
          </a:blip>
          <a:srcRect b="27089" l="12176" r="14465" t="25376"/>
          <a:stretch/>
        </p:blipFill>
        <p:spPr>
          <a:xfrm>
            <a:off x="5089777" y="605935"/>
            <a:ext cx="2137845" cy="595350"/>
          </a:xfrm>
          <a:prstGeom prst="rect">
            <a:avLst/>
          </a:prstGeom>
          <a:noFill/>
          <a:ln>
            <a:noFill/>
          </a:ln>
        </p:spPr>
      </p:pic>
      <p:pic>
        <p:nvPicPr>
          <p:cNvPr id="141" name="Google Shape;141;p6"/>
          <p:cNvPicPr preferRelativeResize="0"/>
          <p:nvPr/>
        </p:nvPicPr>
        <p:blipFill rotWithShape="1">
          <a:blip r:embed="rId9">
            <a:alphaModFix/>
          </a:blip>
          <a:srcRect b="33084" l="23230" r="24623" t="34225"/>
          <a:stretch/>
        </p:blipFill>
        <p:spPr>
          <a:xfrm>
            <a:off x="239814" y="1499450"/>
            <a:ext cx="1803941" cy="689550"/>
          </a:xfrm>
          <a:prstGeom prst="rect">
            <a:avLst/>
          </a:prstGeom>
          <a:noFill/>
          <a:ln>
            <a:noFill/>
          </a:ln>
        </p:spPr>
      </p:pic>
      <p:pic>
        <p:nvPicPr>
          <p:cNvPr id="142" name="Google Shape;142;p6"/>
          <p:cNvPicPr preferRelativeResize="0"/>
          <p:nvPr/>
        </p:nvPicPr>
        <p:blipFill rotWithShape="1">
          <a:blip r:embed="rId10">
            <a:alphaModFix/>
          </a:blip>
          <a:srcRect b="0" l="0" r="0" t="0"/>
          <a:stretch/>
        </p:blipFill>
        <p:spPr>
          <a:xfrm>
            <a:off x="7569788" y="668812"/>
            <a:ext cx="1296474" cy="522200"/>
          </a:xfrm>
          <a:prstGeom prst="rect">
            <a:avLst/>
          </a:prstGeom>
          <a:noFill/>
          <a:ln>
            <a:noFill/>
          </a:ln>
        </p:spPr>
      </p:pic>
      <p:pic>
        <p:nvPicPr>
          <p:cNvPr id="143" name="Google Shape;143;p6"/>
          <p:cNvPicPr preferRelativeResize="0"/>
          <p:nvPr/>
        </p:nvPicPr>
        <p:blipFill rotWithShape="1">
          <a:blip r:embed="rId11">
            <a:alphaModFix/>
          </a:blip>
          <a:srcRect b="24636" l="0" r="0" t="23712"/>
          <a:stretch/>
        </p:blipFill>
        <p:spPr>
          <a:xfrm>
            <a:off x="7686138" y="1402819"/>
            <a:ext cx="1335000" cy="689550"/>
          </a:xfrm>
          <a:prstGeom prst="rect">
            <a:avLst/>
          </a:prstGeom>
          <a:noFill/>
          <a:ln>
            <a:noFill/>
          </a:ln>
        </p:spPr>
      </p:pic>
      <p:pic>
        <p:nvPicPr>
          <p:cNvPr id="144" name="Google Shape;144;p6"/>
          <p:cNvPicPr preferRelativeResize="0"/>
          <p:nvPr/>
        </p:nvPicPr>
        <p:blipFill rotWithShape="1">
          <a:blip r:embed="rId12">
            <a:alphaModFix/>
          </a:blip>
          <a:srcRect b="8281" l="6438" r="4751" t="13944"/>
          <a:stretch/>
        </p:blipFill>
        <p:spPr>
          <a:xfrm>
            <a:off x="2803375" y="758037"/>
            <a:ext cx="2286400" cy="800975"/>
          </a:xfrm>
          <a:prstGeom prst="rect">
            <a:avLst/>
          </a:prstGeom>
          <a:noFill/>
          <a:ln>
            <a:noFill/>
          </a:ln>
        </p:spPr>
      </p:pic>
      <p:pic>
        <p:nvPicPr>
          <p:cNvPr id="145" name="Google Shape;145;p6"/>
          <p:cNvPicPr preferRelativeResize="0"/>
          <p:nvPr/>
        </p:nvPicPr>
        <p:blipFill rotWithShape="1">
          <a:blip r:embed="rId13">
            <a:alphaModFix/>
          </a:blip>
          <a:srcRect b="0" l="0" r="0" t="0"/>
          <a:stretch/>
        </p:blipFill>
        <p:spPr>
          <a:xfrm>
            <a:off x="3675298" y="4028085"/>
            <a:ext cx="2408834" cy="800975"/>
          </a:xfrm>
          <a:prstGeom prst="rect">
            <a:avLst/>
          </a:prstGeom>
          <a:noFill/>
          <a:ln>
            <a:noFill/>
          </a:ln>
        </p:spPr>
      </p:pic>
      <p:pic>
        <p:nvPicPr>
          <p:cNvPr id="146" name="Google Shape;146;p6"/>
          <p:cNvPicPr preferRelativeResize="0"/>
          <p:nvPr/>
        </p:nvPicPr>
        <p:blipFill rotWithShape="1">
          <a:blip r:embed="rId14">
            <a:alphaModFix/>
          </a:blip>
          <a:srcRect b="-39757" l="0" r="0" t="-13686"/>
          <a:stretch/>
        </p:blipFill>
        <p:spPr>
          <a:xfrm>
            <a:off x="6084122" y="4342526"/>
            <a:ext cx="2683828" cy="800975"/>
          </a:xfrm>
          <a:prstGeom prst="rect">
            <a:avLst/>
          </a:prstGeom>
          <a:noFill/>
          <a:ln>
            <a:noFill/>
          </a:ln>
        </p:spPr>
      </p:pic>
      <p:pic>
        <p:nvPicPr>
          <p:cNvPr id="147" name="Google Shape;147;p6"/>
          <p:cNvPicPr preferRelativeResize="0"/>
          <p:nvPr/>
        </p:nvPicPr>
        <p:blipFill rotWithShape="1">
          <a:blip r:embed="rId15">
            <a:alphaModFix/>
          </a:blip>
          <a:srcRect b="0" l="0" r="0" t="0"/>
          <a:stretch/>
        </p:blipFill>
        <p:spPr>
          <a:xfrm>
            <a:off x="4846688" y="1619987"/>
            <a:ext cx="1155726" cy="1155726"/>
          </a:xfrm>
          <a:prstGeom prst="rect">
            <a:avLst/>
          </a:prstGeom>
          <a:noFill/>
          <a:ln>
            <a:noFill/>
          </a:ln>
        </p:spPr>
      </p:pic>
      <p:pic>
        <p:nvPicPr>
          <p:cNvPr id="148" name="Google Shape;148;p6"/>
          <p:cNvPicPr preferRelativeResize="0"/>
          <p:nvPr/>
        </p:nvPicPr>
        <p:blipFill rotWithShape="1">
          <a:blip r:embed="rId16">
            <a:alphaModFix/>
          </a:blip>
          <a:srcRect b="27513" l="37233" r="39028" t="26596"/>
          <a:stretch/>
        </p:blipFill>
        <p:spPr>
          <a:xfrm>
            <a:off x="430090" y="645625"/>
            <a:ext cx="756575" cy="770375"/>
          </a:xfrm>
          <a:prstGeom prst="rect">
            <a:avLst/>
          </a:prstGeom>
          <a:noFill/>
          <a:ln>
            <a:noFill/>
          </a:ln>
        </p:spPr>
      </p:pic>
      <p:pic>
        <p:nvPicPr>
          <p:cNvPr id="149" name="Google Shape;149;p6"/>
          <p:cNvPicPr preferRelativeResize="0"/>
          <p:nvPr/>
        </p:nvPicPr>
        <p:blipFill rotWithShape="1">
          <a:blip r:embed="rId17">
            <a:alphaModFix/>
          </a:blip>
          <a:srcRect b="0" l="0" r="0" t="0"/>
          <a:stretch/>
        </p:blipFill>
        <p:spPr>
          <a:xfrm>
            <a:off x="5495733" y="3143310"/>
            <a:ext cx="1073073" cy="855415"/>
          </a:xfrm>
          <a:prstGeom prst="rect">
            <a:avLst/>
          </a:prstGeom>
          <a:noFill/>
          <a:ln>
            <a:noFill/>
          </a:ln>
        </p:spPr>
      </p:pic>
      <p:pic>
        <p:nvPicPr>
          <p:cNvPr id="150" name="Google Shape;150;p6"/>
          <p:cNvPicPr preferRelativeResize="0"/>
          <p:nvPr/>
        </p:nvPicPr>
        <p:blipFill rotWithShape="1">
          <a:blip r:embed="rId18">
            <a:alphaModFix/>
          </a:blip>
          <a:srcRect b="0" l="0" r="0" t="0"/>
          <a:stretch/>
        </p:blipFill>
        <p:spPr>
          <a:xfrm>
            <a:off x="149701" y="2958700"/>
            <a:ext cx="936813" cy="932650"/>
          </a:xfrm>
          <a:prstGeom prst="rect">
            <a:avLst/>
          </a:prstGeom>
          <a:noFill/>
          <a:ln>
            <a:noFill/>
          </a:ln>
        </p:spPr>
      </p:pic>
      <p:pic>
        <p:nvPicPr>
          <p:cNvPr id="151" name="Google Shape;151;p6"/>
          <p:cNvPicPr preferRelativeResize="0"/>
          <p:nvPr/>
        </p:nvPicPr>
        <p:blipFill rotWithShape="1">
          <a:blip r:embed="rId19">
            <a:alphaModFix/>
          </a:blip>
          <a:srcRect b="0" l="0" r="0" t="0"/>
          <a:stretch/>
        </p:blipFill>
        <p:spPr>
          <a:xfrm>
            <a:off x="899113" y="2111760"/>
            <a:ext cx="1540951" cy="689550"/>
          </a:xfrm>
          <a:prstGeom prst="rect">
            <a:avLst/>
          </a:prstGeom>
          <a:noFill/>
          <a:ln>
            <a:noFill/>
          </a:ln>
        </p:spPr>
      </p:pic>
      <p:pic>
        <p:nvPicPr>
          <p:cNvPr id="152" name="Google Shape;152;p6"/>
          <p:cNvPicPr preferRelativeResize="0"/>
          <p:nvPr/>
        </p:nvPicPr>
        <p:blipFill rotWithShape="1">
          <a:blip r:embed="rId20">
            <a:alphaModFix/>
          </a:blip>
          <a:srcRect b="0" l="0" r="0" t="0"/>
          <a:stretch/>
        </p:blipFill>
        <p:spPr>
          <a:xfrm>
            <a:off x="6778926" y="3357230"/>
            <a:ext cx="1744200" cy="915708"/>
          </a:xfrm>
          <a:prstGeom prst="rect">
            <a:avLst/>
          </a:prstGeom>
          <a:noFill/>
          <a:ln>
            <a:noFill/>
          </a:ln>
        </p:spPr>
      </p:pic>
      <p:pic>
        <p:nvPicPr>
          <p:cNvPr id="153" name="Google Shape;153;p6"/>
          <p:cNvPicPr preferRelativeResize="0"/>
          <p:nvPr/>
        </p:nvPicPr>
        <p:blipFill rotWithShape="1">
          <a:blip r:embed="rId21">
            <a:alphaModFix/>
          </a:blip>
          <a:srcRect b="0" l="0" r="0" t="0"/>
          <a:stretch/>
        </p:blipFill>
        <p:spPr>
          <a:xfrm>
            <a:off x="1836450" y="3577184"/>
            <a:ext cx="1803925" cy="955016"/>
          </a:xfrm>
          <a:prstGeom prst="rect">
            <a:avLst/>
          </a:prstGeom>
          <a:noFill/>
          <a:ln>
            <a:noFill/>
          </a:ln>
        </p:spPr>
      </p:pic>
      <p:pic>
        <p:nvPicPr>
          <p:cNvPr id="154" name="Google Shape;154;p6"/>
          <p:cNvPicPr preferRelativeResize="0"/>
          <p:nvPr/>
        </p:nvPicPr>
        <p:blipFill rotWithShape="1">
          <a:blip r:embed="rId22">
            <a:alphaModFix/>
          </a:blip>
          <a:srcRect b="0" l="0" r="0" t="0"/>
          <a:stretch/>
        </p:blipFill>
        <p:spPr>
          <a:xfrm>
            <a:off x="239819" y="4348862"/>
            <a:ext cx="1803925" cy="699082"/>
          </a:xfrm>
          <a:prstGeom prst="rect">
            <a:avLst/>
          </a:prstGeom>
          <a:noFill/>
          <a:ln>
            <a:noFill/>
          </a:ln>
        </p:spPr>
      </p:pic>
      <p:pic>
        <p:nvPicPr>
          <p:cNvPr id="155" name="Google Shape;155;p6"/>
          <p:cNvPicPr preferRelativeResize="0"/>
          <p:nvPr/>
        </p:nvPicPr>
        <p:blipFill rotWithShape="1">
          <a:blip r:embed="rId23">
            <a:alphaModFix/>
          </a:blip>
          <a:srcRect b="0" l="0" r="0" t="0"/>
          <a:stretch/>
        </p:blipFill>
        <p:spPr>
          <a:xfrm>
            <a:off x="2373125" y="1911863"/>
            <a:ext cx="2402925" cy="800975"/>
          </a:xfrm>
          <a:prstGeom prst="rect">
            <a:avLst/>
          </a:prstGeom>
          <a:noFill/>
          <a:ln>
            <a:noFill/>
          </a:ln>
        </p:spPr>
      </p:pic>
      <p:cxnSp>
        <p:nvCxnSpPr>
          <p:cNvPr id="156" name="Google Shape;156;p6"/>
          <p:cNvCxnSpPr>
            <a:stCxn id="157" idx="3"/>
          </p:cNvCxnSpPr>
          <p:nvPr/>
        </p:nvCxnSpPr>
        <p:spPr>
          <a:xfrm>
            <a:off x="2033525" y="277575"/>
            <a:ext cx="6866400" cy="0"/>
          </a:xfrm>
          <a:prstGeom prst="straightConnector1">
            <a:avLst/>
          </a:prstGeom>
          <a:noFill/>
          <a:ln cap="flat" cmpd="sng" w="9525">
            <a:solidFill>
              <a:srgbClr val="595959"/>
            </a:solidFill>
            <a:prstDash val="solid"/>
            <a:round/>
            <a:headEnd len="sm" w="sm" type="none"/>
            <a:tailEnd len="sm" w="sm" type="none"/>
          </a:ln>
        </p:spPr>
      </p:cxnSp>
      <p:sp>
        <p:nvSpPr>
          <p:cNvPr id="157" name="Google Shape;157;p6"/>
          <p:cNvSpPr txBox="1"/>
          <p:nvPr/>
        </p:nvSpPr>
        <p:spPr>
          <a:xfrm>
            <a:off x="239825" y="77475"/>
            <a:ext cx="179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consolata SemiBold"/>
                <a:ea typeface="Inconsolata SemiBold"/>
                <a:cs typeface="Inconsolata SemiBold"/>
                <a:sym typeface="Inconsolata SemiBold"/>
              </a:rPr>
              <a:t>PAST PARTICIPANTS</a:t>
            </a:r>
            <a:endParaRPr b="0" i="0" sz="1400" u="none" cap="none" strike="noStrike">
              <a:solidFill>
                <a:srgbClr val="000000"/>
              </a:solidFill>
              <a:latin typeface="Inconsolata SemiBold"/>
              <a:ea typeface="Inconsolata SemiBold"/>
              <a:cs typeface="Inconsolata SemiBold"/>
              <a:sym typeface="Inconsolata SemiBold"/>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161" name="Shape 161"/>
        <p:cNvGrpSpPr/>
        <p:nvPr/>
      </p:nvGrpSpPr>
      <p:grpSpPr>
        <a:xfrm>
          <a:off x="0" y="0"/>
          <a:ext cx="0" cy="0"/>
          <a:chOff x="0" y="0"/>
          <a:chExt cx="0" cy="0"/>
        </a:xfrm>
      </p:grpSpPr>
      <p:pic>
        <p:nvPicPr>
          <p:cNvPr descr="A wooden boat in the woods&#10;&#10;Description automatically generated" id="162" name="Google Shape;162;p7"/>
          <p:cNvPicPr preferRelativeResize="0"/>
          <p:nvPr/>
        </p:nvPicPr>
        <p:blipFill rotWithShape="1">
          <a:blip r:embed="rId3">
            <a:alphaModFix/>
          </a:blip>
          <a:srcRect b="0" l="0" r="0" t="0"/>
          <a:stretch/>
        </p:blipFill>
        <p:spPr>
          <a:xfrm>
            <a:off x="-97159" y="-1327373"/>
            <a:ext cx="10043591" cy="7532694"/>
          </a:xfrm>
          <a:prstGeom prst="rect">
            <a:avLst/>
          </a:prstGeom>
          <a:noFill/>
          <a:ln>
            <a:noFill/>
          </a:ln>
        </p:spPr>
      </p:pic>
      <p:sp>
        <p:nvSpPr>
          <p:cNvPr id="163" name="Google Shape;163;p7"/>
          <p:cNvSpPr/>
          <p:nvPr/>
        </p:nvSpPr>
        <p:spPr>
          <a:xfrm>
            <a:off x="0" y="-101025"/>
            <a:ext cx="9265200" cy="5254200"/>
          </a:xfrm>
          <a:prstGeom prst="rect">
            <a:avLst/>
          </a:prstGeom>
          <a:solidFill>
            <a:srgbClr val="417C7C">
              <a:alpha val="5372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65" name="Google Shape;165;p7"/>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 sz="3200" u="none" cap="none" strike="noStrike">
                <a:solidFill>
                  <a:srgbClr val="FFFFFF"/>
                </a:solidFill>
                <a:latin typeface="Poppins"/>
                <a:ea typeface="Poppins"/>
                <a:cs typeface="Poppins"/>
                <a:sym typeface="Poppins"/>
              </a:rPr>
              <a:t>The Sprint Process</a:t>
            </a:r>
            <a:endParaRPr b="0" i="0" sz="3200" u="none" cap="none" strike="noStrike">
              <a:solidFill>
                <a:srgbClr val="FFFFFF"/>
              </a:solidFill>
              <a:latin typeface="Poppins"/>
              <a:ea typeface="Poppins"/>
              <a:cs typeface="Poppins"/>
              <a:sym typeface="Poppins"/>
            </a:endParaRPr>
          </a:p>
        </p:txBody>
      </p:sp>
      <p:sp>
        <p:nvSpPr>
          <p:cNvPr id="166" name="Google Shape;166;p7"/>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67" name="Google Shape;167;p7"/>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168" name="Google Shape;168;p7"/>
          <p:cNvPicPr preferRelativeResize="0"/>
          <p:nvPr/>
        </p:nvPicPr>
        <p:blipFill rotWithShape="1">
          <a:blip r:embed="rId4">
            <a:alphaModFix/>
          </a:blip>
          <a:srcRect b="0" l="0" r="0" t="0"/>
          <a:stretch/>
        </p:blipFill>
        <p:spPr>
          <a:xfrm rot="-1113686">
            <a:off x="4423274" y="1834474"/>
            <a:ext cx="74075" cy="74075"/>
          </a:xfrm>
          <a:prstGeom prst="rect">
            <a:avLst/>
          </a:prstGeom>
          <a:noFill/>
          <a:ln>
            <a:noFill/>
          </a:ln>
        </p:spPr>
      </p:pic>
      <p:pic>
        <p:nvPicPr>
          <p:cNvPr id="169" name="Google Shape;169;p7"/>
          <p:cNvPicPr preferRelativeResize="0"/>
          <p:nvPr/>
        </p:nvPicPr>
        <p:blipFill rotWithShape="1">
          <a:blip r:embed="rId4">
            <a:alphaModFix/>
          </a:blip>
          <a:srcRect b="0" l="0" r="0" t="0"/>
          <a:stretch/>
        </p:blipFill>
        <p:spPr>
          <a:xfrm rot="509">
            <a:off x="4520155" y="1817796"/>
            <a:ext cx="107416" cy="107407"/>
          </a:xfrm>
          <a:prstGeom prst="rect">
            <a:avLst/>
          </a:prstGeom>
          <a:noFill/>
          <a:ln>
            <a:noFill/>
          </a:ln>
        </p:spPr>
      </p:pic>
      <p:pic>
        <p:nvPicPr>
          <p:cNvPr id="170" name="Google Shape;170;p7"/>
          <p:cNvPicPr preferRelativeResize="0"/>
          <p:nvPr/>
        </p:nvPicPr>
        <p:blipFill rotWithShape="1">
          <a:blip r:embed="rId4">
            <a:alphaModFix/>
          </a:blip>
          <a:srcRect b="0" l="0" r="0" t="0"/>
          <a:stretch/>
        </p:blipFill>
        <p:spPr>
          <a:xfrm rot="1398166">
            <a:off x="4652149" y="1834461"/>
            <a:ext cx="74075" cy="74075"/>
          </a:xfrm>
          <a:prstGeom prst="rect">
            <a:avLst/>
          </a:prstGeom>
          <a:noFill/>
          <a:ln>
            <a:noFill/>
          </a:ln>
        </p:spPr>
      </p:pic>
      <p:sp>
        <p:nvSpPr>
          <p:cNvPr id="171" name="Google Shape;171;p7"/>
          <p:cNvSpPr txBox="1"/>
          <p:nvPr/>
        </p:nvSpPr>
        <p:spPr>
          <a:xfrm>
            <a:off x="-2524875" y="2370825"/>
            <a:ext cx="1848600" cy="400200"/>
          </a:xfrm>
          <a:prstGeom prst="rect">
            <a:avLst/>
          </a:prstGeom>
          <a:solidFill>
            <a:srgbClr val="DE4215"/>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Haley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75" name="Shape 175"/>
        <p:cNvGrpSpPr/>
        <p:nvPr/>
      </p:nvGrpSpPr>
      <p:grpSpPr>
        <a:xfrm>
          <a:off x="0" y="0"/>
          <a:ext cx="0" cy="0"/>
          <a:chOff x="0" y="0"/>
          <a:chExt cx="0" cy="0"/>
        </a:xfrm>
      </p:grpSpPr>
      <p:sp>
        <p:nvSpPr>
          <p:cNvPr id="176" name="Google Shape;176;p8"/>
          <p:cNvSpPr txBox="1"/>
          <p:nvPr/>
        </p:nvSpPr>
        <p:spPr>
          <a:xfrm>
            <a:off x="448275" y="1114150"/>
            <a:ext cx="6343200" cy="26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13192F"/>
                </a:solidFill>
                <a:latin typeface="Inconsolata SemiBold"/>
                <a:ea typeface="Inconsolata SemiBold"/>
                <a:cs typeface="Inconsolata SemiBold"/>
                <a:sym typeface="Inconsolata SemiBold"/>
              </a:rPr>
              <a:t>Problem Statement Development</a:t>
            </a:r>
            <a:endParaRPr b="0" i="0" sz="1800" u="none" cap="none" strike="noStrike">
              <a:solidFill>
                <a:srgbClr val="13192F"/>
              </a:solidFill>
              <a:latin typeface="Inconsolata SemiBold"/>
              <a:ea typeface="Inconsolata SemiBold"/>
              <a:cs typeface="Inconsolata SemiBold"/>
              <a:sym typeface="Inconsolata SemiBold"/>
            </a:endParaRPr>
          </a:p>
        </p:txBody>
      </p:sp>
      <p:sp>
        <p:nvSpPr>
          <p:cNvPr id="177" name="Google Shape;177;p8"/>
          <p:cNvSpPr txBox="1"/>
          <p:nvPr/>
        </p:nvSpPr>
        <p:spPr>
          <a:xfrm>
            <a:off x="448275" y="1490600"/>
            <a:ext cx="8716200" cy="505800"/>
          </a:xfrm>
          <a:prstGeom prst="rect">
            <a:avLst/>
          </a:prstGeom>
          <a:noFill/>
          <a:ln>
            <a:noFill/>
          </a:ln>
        </p:spPr>
        <p:txBody>
          <a:bodyPr anchorCtr="0" anchor="ctr" bIns="91425" lIns="91425" spcFirstLastPara="1" rIns="91425" wrap="square" tIns="91425">
            <a:noAutofit/>
          </a:bodyPr>
          <a:lstStyle/>
          <a:p>
            <a:pPr indent="0" lvl="0" marL="0" marR="0" rtl="0" algn="l">
              <a:lnSpc>
                <a:spcPct val="130000"/>
              </a:lnSpc>
              <a:spcBef>
                <a:spcPts val="0"/>
              </a:spcBef>
              <a:spcAft>
                <a:spcPts val="0"/>
              </a:spcAft>
              <a:buClr>
                <a:srgbClr val="000000"/>
              </a:buClr>
              <a:buSzPts val="1500"/>
              <a:buFont typeface="Arial"/>
              <a:buNone/>
            </a:pPr>
            <a:r>
              <a:rPr b="0" i="0" lang="en" sz="1500" u="none" cap="none" strike="noStrike">
                <a:solidFill>
                  <a:srgbClr val="13192F"/>
                </a:solidFill>
                <a:latin typeface="Poppins Light"/>
                <a:ea typeface="Poppins Light"/>
                <a:cs typeface="Poppins Light"/>
                <a:sym typeface="Poppins Light"/>
              </a:rPr>
              <a:t>Federal agencies, local governments &amp; NGOs develop problem statements</a:t>
            </a:r>
            <a:endParaRPr b="0" i="0" sz="1500" u="none" cap="none" strike="noStrike">
              <a:solidFill>
                <a:srgbClr val="13192F"/>
              </a:solidFill>
              <a:latin typeface="Poppins Light"/>
              <a:ea typeface="Poppins Light"/>
              <a:cs typeface="Poppins Light"/>
              <a:sym typeface="Poppins Light"/>
            </a:endParaRPr>
          </a:p>
          <a:p>
            <a:pPr indent="0" lvl="0" marL="0" marR="0" rtl="0" algn="ctr">
              <a:lnSpc>
                <a:spcPct val="130000"/>
              </a:lnSpc>
              <a:spcBef>
                <a:spcPts val="0"/>
              </a:spcBef>
              <a:spcAft>
                <a:spcPts val="0"/>
              </a:spcAft>
              <a:buClr>
                <a:srgbClr val="000000"/>
              </a:buClr>
              <a:buSzPts val="1200"/>
              <a:buFont typeface="Arial"/>
              <a:buNone/>
            </a:pPr>
            <a:r>
              <a:t/>
            </a:r>
            <a:endParaRPr b="0" i="0" sz="1200" u="none" cap="none" strike="noStrike">
              <a:solidFill>
                <a:srgbClr val="13192F"/>
              </a:solidFill>
              <a:latin typeface="Poppins"/>
              <a:ea typeface="Poppins"/>
              <a:cs typeface="Poppins"/>
              <a:sym typeface="Poppins"/>
            </a:endParaRPr>
          </a:p>
        </p:txBody>
      </p:sp>
      <p:sp>
        <p:nvSpPr>
          <p:cNvPr id="178" name="Google Shape;178;p8"/>
          <p:cNvSpPr txBox="1"/>
          <p:nvPr/>
        </p:nvSpPr>
        <p:spPr>
          <a:xfrm>
            <a:off x="4503803" y="2321725"/>
            <a:ext cx="4010400" cy="2329800"/>
          </a:xfrm>
          <a:prstGeom prst="rect">
            <a:avLst/>
          </a:prstGeom>
          <a:noFill/>
          <a:ln>
            <a:noFill/>
          </a:ln>
        </p:spPr>
        <p:txBody>
          <a:bodyPr anchorCtr="0" anchor="ctr" bIns="91425" lIns="91425" spcFirstLastPara="1" rIns="91425" wrap="square" tIns="91425">
            <a:noAutofit/>
          </a:bodyPr>
          <a:lstStyle/>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Youth homelessness  (ED) </a:t>
            </a:r>
            <a:endParaRPr b="0" i="0" sz="1500" u="none" cap="none" strike="noStrike">
              <a:solidFill>
                <a:srgbClr val="13192F"/>
              </a:solidFill>
              <a:latin typeface="Poppins Light"/>
              <a:ea typeface="Poppins Light"/>
              <a:cs typeface="Poppins Light"/>
              <a:sym typeface="Poppins Light"/>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Civics Education (State) </a:t>
            </a:r>
            <a:endParaRPr b="0" i="0" sz="1500" u="none" cap="none" strike="noStrike">
              <a:solidFill>
                <a:srgbClr val="13192F"/>
              </a:solidFill>
              <a:latin typeface="Poppins Light"/>
              <a:ea typeface="Poppins Light"/>
              <a:cs typeface="Poppins Light"/>
              <a:sym typeface="Poppins Light"/>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Advancing Entrepreneurship (EDA) </a:t>
            </a:r>
            <a:endParaRPr b="0" i="0" sz="1500" u="none" cap="none" strike="noStrike">
              <a:solidFill>
                <a:srgbClr val="13192F"/>
              </a:solidFill>
              <a:latin typeface="Poppins Light"/>
              <a:ea typeface="Poppins Light"/>
              <a:cs typeface="Poppins Light"/>
              <a:sym typeface="Poppins Light"/>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The Opioid Crisis (OSTP) </a:t>
            </a:r>
            <a:endParaRPr b="0" i="0" sz="1500" u="none" cap="none" strike="noStrike">
              <a:solidFill>
                <a:srgbClr val="13192F"/>
              </a:solidFill>
              <a:latin typeface="Poppins Light"/>
              <a:ea typeface="Poppins Light"/>
              <a:cs typeface="Poppins Light"/>
              <a:sym typeface="Poppins Light"/>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Digital economy (Coral Gables, FL) </a:t>
            </a:r>
            <a:endParaRPr b="0" i="0" sz="1500" u="none" cap="none" strike="noStrike">
              <a:solidFill>
                <a:srgbClr val="13192F"/>
              </a:solidFill>
              <a:latin typeface="Poppins Light"/>
              <a:ea typeface="Poppins Light"/>
              <a:cs typeface="Poppins Light"/>
              <a:sym typeface="Poppins Light"/>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p:txBody>
      </p:sp>
      <p:sp>
        <p:nvSpPr>
          <p:cNvPr id="179" name="Google Shape;179;p8"/>
          <p:cNvSpPr txBox="1"/>
          <p:nvPr/>
        </p:nvSpPr>
        <p:spPr>
          <a:xfrm>
            <a:off x="340375" y="2493625"/>
            <a:ext cx="4290900" cy="1986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Transportation Emissions (EPA) </a:t>
            </a:r>
            <a:endParaRPr b="0" i="0" sz="1500" u="none" cap="none" strike="noStrike">
              <a:solidFill>
                <a:srgbClr val="13192F"/>
              </a:solidFill>
              <a:latin typeface="Poppins Light"/>
              <a:ea typeface="Poppins Light"/>
              <a:cs typeface="Poppins Light"/>
              <a:sym typeface="Poppins Light"/>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Economic Self-Sufficiency (HUD) </a:t>
            </a:r>
            <a:endParaRPr b="0" i="0" sz="1500" u="none" cap="none" strike="noStrike">
              <a:solidFill>
                <a:srgbClr val="13192F"/>
              </a:solidFill>
              <a:latin typeface="Poppins Light"/>
              <a:ea typeface="Poppins Light"/>
              <a:cs typeface="Poppins Light"/>
              <a:sym typeface="Poppins Light"/>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COVID-19 (HHS) </a:t>
            </a:r>
            <a:endParaRPr b="0" i="0" sz="1500" u="none" cap="none" strike="noStrike">
              <a:solidFill>
                <a:srgbClr val="13192F"/>
              </a:solidFill>
              <a:latin typeface="Poppins Light"/>
              <a:ea typeface="Poppins Light"/>
              <a:cs typeface="Poppins Light"/>
              <a:sym typeface="Poppins Light"/>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Disaster Response (FEMA) </a:t>
            </a:r>
            <a:endParaRPr b="0" i="0" sz="1500" u="none" cap="none" strike="noStrike">
              <a:solidFill>
                <a:srgbClr val="13192F"/>
              </a:solidFill>
              <a:latin typeface="Poppins Light"/>
              <a:ea typeface="Poppins Light"/>
              <a:cs typeface="Poppins Light"/>
              <a:sym typeface="Poppins Light"/>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323850" lvl="0" marL="457200" marR="0" rtl="0" algn="l">
              <a:lnSpc>
                <a:spcPct val="115000"/>
              </a:lnSpc>
              <a:spcBef>
                <a:spcPts val="0"/>
              </a:spcBef>
              <a:spcAft>
                <a:spcPts val="0"/>
              </a:spcAft>
              <a:buClr>
                <a:srgbClr val="417C7C"/>
              </a:buClr>
              <a:buSzPts val="1500"/>
              <a:buFont typeface="Poppins Light"/>
              <a:buChar char="●"/>
            </a:pPr>
            <a:r>
              <a:rPr b="0" i="0" lang="en" sz="1500" u="none" cap="none" strike="noStrike">
                <a:solidFill>
                  <a:srgbClr val="13192F"/>
                </a:solidFill>
                <a:latin typeface="Poppins Light"/>
                <a:ea typeface="Poppins Light"/>
                <a:cs typeface="Poppins Light"/>
                <a:sym typeface="Poppins Light"/>
              </a:rPr>
              <a:t>Apprenticeships (DOL) </a:t>
            </a:r>
            <a:endParaRPr b="0" i="0" sz="1500" u="none" cap="none" strike="noStrike">
              <a:solidFill>
                <a:srgbClr val="13192F"/>
              </a:solidFill>
              <a:latin typeface="Poppins Light"/>
              <a:ea typeface="Poppins Light"/>
              <a:cs typeface="Poppins Light"/>
              <a:sym typeface="Poppins Light"/>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13192F"/>
              </a:solidFill>
              <a:latin typeface="Poppins Light"/>
              <a:ea typeface="Poppins Light"/>
              <a:cs typeface="Poppins Light"/>
              <a:sym typeface="Poppins Light"/>
            </a:endParaRPr>
          </a:p>
        </p:txBody>
      </p:sp>
      <p:cxnSp>
        <p:nvCxnSpPr>
          <p:cNvPr id="180" name="Google Shape;180;p8"/>
          <p:cNvCxnSpPr>
            <a:stCxn id="181" idx="3"/>
          </p:cNvCxnSpPr>
          <p:nvPr/>
        </p:nvCxnSpPr>
        <p:spPr>
          <a:xfrm>
            <a:off x="2528775" y="523125"/>
            <a:ext cx="5985600" cy="9900"/>
          </a:xfrm>
          <a:prstGeom prst="straightConnector1">
            <a:avLst/>
          </a:prstGeom>
          <a:noFill/>
          <a:ln cap="flat" cmpd="sng" w="9525">
            <a:solidFill>
              <a:srgbClr val="595959"/>
            </a:solidFill>
            <a:prstDash val="solid"/>
            <a:round/>
            <a:headEnd len="sm" w="sm" type="none"/>
            <a:tailEnd len="sm" w="sm" type="none"/>
          </a:ln>
        </p:spPr>
      </p:cxnSp>
      <p:sp>
        <p:nvSpPr>
          <p:cNvPr id="181" name="Google Shape;181;p8"/>
          <p:cNvSpPr txBox="1"/>
          <p:nvPr/>
        </p:nvSpPr>
        <p:spPr>
          <a:xfrm>
            <a:off x="448275" y="323025"/>
            <a:ext cx="208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consolata SemiBold"/>
                <a:ea typeface="Inconsolata SemiBold"/>
                <a:cs typeface="Inconsolata SemiBold"/>
                <a:sym typeface="Inconsolata SemiBold"/>
              </a:rPr>
              <a:t>THE SPRINT PROCESS</a:t>
            </a:r>
            <a:endParaRPr b="0" i="0" sz="1400" u="none" cap="none" strike="noStrike">
              <a:solidFill>
                <a:srgbClr val="000000"/>
              </a:solidFill>
              <a:latin typeface="Inconsolata SemiBold"/>
              <a:ea typeface="Inconsolata SemiBold"/>
              <a:cs typeface="Inconsolata SemiBold"/>
              <a:sym typeface="Inconsolat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85" name="Shape 185"/>
        <p:cNvGrpSpPr/>
        <p:nvPr/>
      </p:nvGrpSpPr>
      <p:grpSpPr>
        <a:xfrm>
          <a:off x="0" y="0"/>
          <a:ext cx="0" cy="0"/>
          <a:chOff x="0" y="0"/>
          <a:chExt cx="0" cy="0"/>
        </a:xfrm>
      </p:grpSpPr>
      <p:sp>
        <p:nvSpPr>
          <p:cNvPr id="186" name="Google Shape;186;p9"/>
          <p:cNvSpPr txBox="1"/>
          <p:nvPr/>
        </p:nvSpPr>
        <p:spPr>
          <a:xfrm>
            <a:off x="448275" y="1327263"/>
            <a:ext cx="6342900" cy="26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13192F"/>
                </a:solidFill>
                <a:latin typeface="Inconsolata SemiBold"/>
                <a:ea typeface="Inconsolata SemiBold"/>
                <a:cs typeface="Inconsolata SemiBold"/>
                <a:sym typeface="Inconsolata SemiBold"/>
              </a:rPr>
              <a:t>Recruit Teams to Build Solutions</a:t>
            </a:r>
            <a:endParaRPr b="0" i="0" sz="1800" u="none" cap="none" strike="noStrike">
              <a:solidFill>
                <a:srgbClr val="13192F"/>
              </a:solidFill>
              <a:latin typeface="Inconsolata SemiBold"/>
              <a:ea typeface="Inconsolata SemiBold"/>
              <a:cs typeface="Inconsolata SemiBold"/>
              <a:sym typeface="Inconsolata SemiBold"/>
            </a:endParaRPr>
          </a:p>
        </p:txBody>
      </p:sp>
      <p:sp>
        <p:nvSpPr>
          <p:cNvPr id="187" name="Google Shape;187;p9"/>
          <p:cNvSpPr txBox="1"/>
          <p:nvPr/>
        </p:nvSpPr>
        <p:spPr>
          <a:xfrm>
            <a:off x="448275" y="1746838"/>
            <a:ext cx="8102400" cy="505800"/>
          </a:xfrm>
          <a:prstGeom prst="rect">
            <a:avLst/>
          </a:prstGeom>
          <a:noFill/>
          <a:ln>
            <a:noFill/>
          </a:ln>
        </p:spPr>
        <p:txBody>
          <a:bodyPr anchorCtr="0" anchor="ctr" bIns="91425" lIns="91425" spcFirstLastPara="1" rIns="91425" wrap="square" tIns="91425">
            <a:noAutofit/>
          </a:bodyPr>
          <a:lstStyle/>
          <a:p>
            <a:pPr indent="0" lvl="0" marL="0" marR="0" rtl="0" algn="l">
              <a:lnSpc>
                <a:spcPct val="130000"/>
              </a:lnSpc>
              <a:spcBef>
                <a:spcPts val="0"/>
              </a:spcBef>
              <a:spcAft>
                <a:spcPts val="0"/>
              </a:spcAft>
              <a:buClr>
                <a:srgbClr val="000000"/>
              </a:buClr>
              <a:buSzPts val="1500"/>
              <a:buFont typeface="Arial"/>
              <a:buNone/>
            </a:pPr>
            <a:r>
              <a:rPr b="0" i="0" lang="en" sz="1500" u="none" cap="none" strike="noStrike">
                <a:solidFill>
                  <a:srgbClr val="13192F"/>
                </a:solidFill>
                <a:latin typeface="Poppins Light"/>
                <a:ea typeface="Poppins Light"/>
                <a:cs typeface="Poppins Light"/>
                <a:sym typeface="Poppins Light"/>
              </a:rPr>
              <a:t>To address these challenges, sprint participants are identified representing diverse roles and expertise.</a:t>
            </a:r>
            <a:endParaRPr b="0" i="0" sz="1500" u="none" cap="none" strike="noStrike">
              <a:solidFill>
                <a:srgbClr val="13192F"/>
              </a:solidFill>
              <a:latin typeface="Poppins Light"/>
              <a:ea typeface="Poppins Light"/>
              <a:cs typeface="Poppins Light"/>
              <a:sym typeface="Poppins Light"/>
            </a:endParaRPr>
          </a:p>
        </p:txBody>
      </p:sp>
      <p:sp>
        <p:nvSpPr>
          <p:cNvPr id="188" name="Google Shape;188;p9"/>
          <p:cNvSpPr txBox="1"/>
          <p:nvPr/>
        </p:nvSpPr>
        <p:spPr>
          <a:xfrm>
            <a:off x="556800" y="3420538"/>
            <a:ext cx="2007600" cy="395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13192F"/>
                </a:solidFill>
                <a:latin typeface="Inconsolata SemiBold"/>
                <a:ea typeface="Inconsolata SemiBold"/>
                <a:cs typeface="Inconsolata SemiBold"/>
                <a:sym typeface="Inconsolata SemiBold"/>
              </a:rPr>
              <a:t>Tech/Product Teams</a:t>
            </a:r>
            <a:endParaRPr b="0" i="0" sz="1200" u="none" cap="none" strike="noStrike">
              <a:solidFill>
                <a:srgbClr val="13192F"/>
              </a:solidFill>
              <a:latin typeface="Inconsolata SemiBold"/>
              <a:ea typeface="Inconsolata SemiBold"/>
              <a:cs typeface="Inconsolata SemiBold"/>
              <a:sym typeface="Inconsolata SemiBold"/>
            </a:endParaRPr>
          </a:p>
        </p:txBody>
      </p:sp>
      <p:sp>
        <p:nvSpPr>
          <p:cNvPr id="189" name="Google Shape;189;p9"/>
          <p:cNvSpPr txBox="1"/>
          <p:nvPr/>
        </p:nvSpPr>
        <p:spPr>
          <a:xfrm>
            <a:off x="2564400" y="3420538"/>
            <a:ext cx="2007600" cy="395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13192F"/>
                </a:solidFill>
                <a:latin typeface="Inconsolata SemiBold"/>
                <a:ea typeface="Inconsolata SemiBold"/>
                <a:cs typeface="Inconsolata SemiBold"/>
                <a:sym typeface="Inconsolata SemiBold"/>
              </a:rPr>
              <a:t>User Advocates</a:t>
            </a:r>
            <a:endParaRPr b="0" i="0" sz="1200" u="none" cap="none" strike="noStrike">
              <a:solidFill>
                <a:srgbClr val="13192F"/>
              </a:solidFill>
              <a:latin typeface="Inconsolata SemiBold"/>
              <a:ea typeface="Inconsolata SemiBold"/>
              <a:cs typeface="Inconsolata SemiBold"/>
              <a:sym typeface="Inconsolata SemiBold"/>
            </a:endParaRPr>
          </a:p>
        </p:txBody>
      </p:sp>
      <p:sp>
        <p:nvSpPr>
          <p:cNvPr id="190" name="Google Shape;190;p9"/>
          <p:cNvSpPr txBox="1"/>
          <p:nvPr/>
        </p:nvSpPr>
        <p:spPr>
          <a:xfrm>
            <a:off x="4572000" y="3420538"/>
            <a:ext cx="2007600" cy="395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13192F"/>
                </a:solidFill>
                <a:latin typeface="Inconsolata SemiBold"/>
                <a:ea typeface="Inconsolata SemiBold"/>
                <a:cs typeface="Inconsolata SemiBold"/>
                <a:sym typeface="Inconsolata SemiBold"/>
              </a:rPr>
              <a:t>Data Stewards</a:t>
            </a:r>
            <a:endParaRPr b="0" i="0" sz="1200" u="none" cap="none" strike="noStrike">
              <a:solidFill>
                <a:srgbClr val="13192F"/>
              </a:solidFill>
              <a:latin typeface="Inconsolata SemiBold"/>
              <a:ea typeface="Inconsolata SemiBold"/>
              <a:cs typeface="Inconsolata SemiBold"/>
              <a:sym typeface="Inconsolata SemiBold"/>
            </a:endParaRPr>
          </a:p>
        </p:txBody>
      </p:sp>
      <p:sp>
        <p:nvSpPr>
          <p:cNvPr id="191" name="Google Shape;191;p9"/>
          <p:cNvSpPr txBox="1"/>
          <p:nvPr/>
        </p:nvSpPr>
        <p:spPr>
          <a:xfrm>
            <a:off x="6579600" y="3420538"/>
            <a:ext cx="2007600" cy="395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13192F"/>
                </a:solidFill>
                <a:latin typeface="Inconsolata SemiBold"/>
                <a:ea typeface="Inconsolata SemiBold"/>
                <a:cs typeface="Inconsolata SemiBold"/>
                <a:sym typeface="Inconsolata SemiBold"/>
              </a:rPr>
              <a:t>Product Advisors</a:t>
            </a:r>
            <a:endParaRPr b="0" i="0" sz="1200" u="none" cap="none" strike="noStrike">
              <a:solidFill>
                <a:srgbClr val="13192F"/>
              </a:solidFill>
              <a:latin typeface="Inconsolata SemiBold"/>
              <a:ea typeface="Inconsolata SemiBold"/>
              <a:cs typeface="Inconsolata SemiBold"/>
              <a:sym typeface="Inconsolata SemiBold"/>
            </a:endParaRPr>
          </a:p>
        </p:txBody>
      </p:sp>
      <p:pic>
        <p:nvPicPr>
          <p:cNvPr id="192" name="Google Shape;192;p9"/>
          <p:cNvPicPr preferRelativeResize="0"/>
          <p:nvPr/>
        </p:nvPicPr>
        <p:blipFill rotWithShape="1">
          <a:blip r:embed="rId3">
            <a:alphaModFix/>
          </a:blip>
          <a:srcRect b="0" l="0" r="0" t="0"/>
          <a:stretch/>
        </p:blipFill>
        <p:spPr>
          <a:xfrm>
            <a:off x="1244484" y="2801374"/>
            <a:ext cx="632225" cy="450546"/>
          </a:xfrm>
          <a:prstGeom prst="rect">
            <a:avLst/>
          </a:prstGeom>
          <a:noFill/>
          <a:ln>
            <a:noFill/>
          </a:ln>
        </p:spPr>
      </p:pic>
      <p:pic>
        <p:nvPicPr>
          <p:cNvPr id="193" name="Google Shape;193;p9"/>
          <p:cNvPicPr preferRelativeResize="0"/>
          <p:nvPr/>
        </p:nvPicPr>
        <p:blipFill rotWithShape="1">
          <a:blip r:embed="rId4">
            <a:alphaModFix/>
          </a:blip>
          <a:srcRect b="0" l="0" r="0" t="0"/>
          <a:stretch/>
        </p:blipFill>
        <p:spPr>
          <a:xfrm>
            <a:off x="3252086" y="2773739"/>
            <a:ext cx="632225" cy="505800"/>
          </a:xfrm>
          <a:prstGeom prst="rect">
            <a:avLst/>
          </a:prstGeom>
          <a:noFill/>
          <a:ln>
            <a:noFill/>
          </a:ln>
        </p:spPr>
      </p:pic>
      <p:pic>
        <p:nvPicPr>
          <p:cNvPr id="194" name="Google Shape;194;p9"/>
          <p:cNvPicPr preferRelativeResize="0"/>
          <p:nvPr/>
        </p:nvPicPr>
        <p:blipFill rotWithShape="1">
          <a:blip r:embed="rId5">
            <a:alphaModFix/>
          </a:blip>
          <a:srcRect b="0" l="0" r="0" t="0"/>
          <a:stretch/>
        </p:blipFill>
        <p:spPr>
          <a:xfrm>
            <a:off x="7216975" y="2797734"/>
            <a:ext cx="632225" cy="457836"/>
          </a:xfrm>
          <a:prstGeom prst="rect">
            <a:avLst/>
          </a:prstGeom>
          <a:noFill/>
          <a:ln>
            <a:noFill/>
          </a:ln>
        </p:spPr>
      </p:pic>
      <p:pic>
        <p:nvPicPr>
          <p:cNvPr id="195" name="Google Shape;195;p9"/>
          <p:cNvPicPr preferRelativeResize="0"/>
          <p:nvPr/>
        </p:nvPicPr>
        <p:blipFill rotWithShape="1">
          <a:blip r:embed="rId6">
            <a:alphaModFix/>
          </a:blip>
          <a:srcRect b="0" l="0" r="0" t="0"/>
          <a:stretch/>
        </p:blipFill>
        <p:spPr>
          <a:xfrm>
            <a:off x="5234531" y="2780347"/>
            <a:ext cx="632225" cy="492567"/>
          </a:xfrm>
          <a:prstGeom prst="rect">
            <a:avLst/>
          </a:prstGeom>
          <a:noFill/>
          <a:ln>
            <a:noFill/>
          </a:ln>
        </p:spPr>
      </p:pic>
      <p:cxnSp>
        <p:nvCxnSpPr>
          <p:cNvPr id="196" name="Google Shape;196;p9"/>
          <p:cNvCxnSpPr>
            <a:stCxn id="197" idx="3"/>
          </p:cNvCxnSpPr>
          <p:nvPr/>
        </p:nvCxnSpPr>
        <p:spPr>
          <a:xfrm>
            <a:off x="2564475" y="523125"/>
            <a:ext cx="5949900" cy="9900"/>
          </a:xfrm>
          <a:prstGeom prst="straightConnector1">
            <a:avLst/>
          </a:prstGeom>
          <a:noFill/>
          <a:ln cap="flat" cmpd="sng" w="9525">
            <a:solidFill>
              <a:srgbClr val="595959"/>
            </a:solidFill>
            <a:prstDash val="solid"/>
            <a:round/>
            <a:headEnd len="sm" w="sm" type="none"/>
            <a:tailEnd len="sm" w="sm" type="none"/>
          </a:ln>
        </p:spPr>
      </p:cxnSp>
      <p:sp>
        <p:nvSpPr>
          <p:cNvPr id="197" name="Google Shape;197;p9"/>
          <p:cNvSpPr txBox="1"/>
          <p:nvPr/>
        </p:nvSpPr>
        <p:spPr>
          <a:xfrm>
            <a:off x="448275" y="323025"/>
            <a:ext cx="211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consolata SemiBold"/>
                <a:ea typeface="Inconsolata SemiBold"/>
                <a:cs typeface="Inconsolata SemiBold"/>
                <a:sym typeface="Inconsolata SemiBold"/>
              </a:rPr>
              <a:t>THE SPRINT PROCESS</a:t>
            </a:r>
            <a:endParaRPr b="0" i="0" sz="1400" u="none" cap="none" strike="noStrike">
              <a:solidFill>
                <a:srgbClr val="000000"/>
              </a:solidFill>
              <a:latin typeface="Inconsolata SemiBold"/>
              <a:ea typeface="Inconsolata SemiBold"/>
              <a:cs typeface="Inconsolata SemiBold"/>
              <a:sym typeface="Inconsolata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