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5"/>
    <p:sldMasterId id="214748367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embeddedFontLst>
    <p:embeddedFont>
      <p:font typeface="Inconsolata"/>
      <p:regular r:id="rId29"/>
      <p:bold r:id="rId30"/>
    </p:embeddedFont>
    <p:embeddedFont>
      <p:font typeface="Poppins"/>
      <p:regular r:id="rId31"/>
      <p:bold r:id="rId32"/>
      <p:italic r:id="rId33"/>
      <p:boldItalic r:id="rId34"/>
    </p:embeddedFont>
    <p:embeddedFont>
      <p:font typeface="Inconsolata SemiBold"/>
      <p:regular r:id="rId35"/>
      <p:bold r:id="rId36"/>
    </p:embeddedFont>
    <p:embeddedFont>
      <p:font typeface="Poppins Light"/>
      <p:regular r:id="rId37"/>
      <p:bold r:id="rId38"/>
      <p:italic r:id="rId39"/>
      <p:boldItalic r:id="rId40"/>
    </p:embeddedFont>
    <p:embeddedFont>
      <p:font typeface="Inconsolata Medium"/>
      <p:regular r:id="rId41"/>
      <p:bold r:id="rId42"/>
    </p:embeddedFont>
    <p:embeddedFont>
      <p:font typeface="Poppins SemiBold"/>
      <p:regular r:id="rId43"/>
      <p:bold r:id="rId44"/>
      <p:italic r:id="rId45"/>
      <p:boldItalic r:id="rId46"/>
    </p:embeddedFont>
    <p:embeddedFont>
      <p:font typeface="Inconsolata Black"/>
      <p:bold r:id="rId47"/>
    </p:embeddedFont>
    <p:embeddedFont>
      <p:font typeface="Inconsolata Light"/>
      <p:regular r:id="rId48"/>
      <p:bold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33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BC35CE-A6A3-4E57-8A58-5B40E4BE86EE}">
  <a:tblStyle styleId="{B2BC35CE-A6A3-4E57-8A58-5B40E4BE86EE}"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333"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Light-boldItalic.fntdata"/><Relationship Id="rId42" Type="http://schemas.openxmlformats.org/officeDocument/2006/relationships/font" Target="fonts/InconsolataMedium-bold.fntdata"/><Relationship Id="rId41" Type="http://schemas.openxmlformats.org/officeDocument/2006/relationships/font" Target="fonts/InconsolataMedium-regular.fntdata"/><Relationship Id="rId44" Type="http://schemas.openxmlformats.org/officeDocument/2006/relationships/font" Target="fonts/PoppinsSemiBold-bold.fntdata"/><Relationship Id="rId43" Type="http://schemas.openxmlformats.org/officeDocument/2006/relationships/font" Target="fonts/PoppinsSemiBold-regular.fntdata"/><Relationship Id="rId46" Type="http://schemas.openxmlformats.org/officeDocument/2006/relationships/font" Target="fonts/PoppinsSemiBold-boldItalic.fntdata"/><Relationship Id="rId45" Type="http://schemas.openxmlformats.org/officeDocument/2006/relationships/font" Target="fonts/Poppins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InconsolataLight-regular.fntdata"/><Relationship Id="rId47" Type="http://schemas.openxmlformats.org/officeDocument/2006/relationships/font" Target="fonts/InconsolataBlack-bold.fntdata"/><Relationship Id="rId49" Type="http://schemas.openxmlformats.org/officeDocument/2006/relationships/font" Target="fonts/InconsolataLight-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oppins-regular.fntdata"/><Relationship Id="rId30" Type="http://schemas.openxmlformats.org/officeDocument/2006/relationships/font" Target="fonts/Inconsolata-bold.fntdata"/><Relationship Id="rId33" Type="http://schemas.openxmlformats.org/officeDocument/2006/relationships/font" Target="fonts/Poppins-italic.fntdata"/><Relationship Id="rId32" Type="http://schemas.openxmlformats.org/officeDocument/2006/relationships/font" Target="fonts/Poppins-bold.fntdata"/><Relationship Id="rId35" Type="http://schemas.openxmlformats.org/officeDocument/2006/relationships/font" Target="fonts/InconsolataSemiBold-regular.fntdata"/><Relationship Id="rId34" Type="http://schemas.openxmlformats.org/officeDocument/2006/relationships/font" Target="fonts/Poppins-boldItalic.fntdata"/><Relationship Id="rId37" Type="http://schemas.openxmlformats.org/officeDocument/2006/relationships/font" Target="fonts/PoppinsLight-regular.fntdata"/><Relationship Id="rId36" Type="http://schemas.openxmlformats.org/officeDocument/2006/relationships/font" Target="fonts/InconsolataSemiBold-bold.fntdata"/><Relationship Id="rId39" Type="http://schemas.openxmlformats.org/officeDocument/2006/relationships/font" Target="fonts/PoppinsLight-italic.fntdata"/><Relationship Id="rId38" Type="http://schemas.openxmlformats.org/officeDocument/2006/relationships/font" Target="fonts/PoppinsLight-bold.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font" Target="fonts/Inconsolata-regular.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f229094929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f229094929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f229094929_0_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f229094929_0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how the timeline works for an Opportunity Project sprint. This is going to be a 12 to 14 week sprint cycle. And it's broken up into seven components, the first being user research. So before any sort of concept is designed, we're emphasizing a very human centered approach where the product teams are consulting with different user advocates, who represent the potential end users, to understand what might be the best potential product outcomes. So user research is the primary step. From there it goes into data exploration, which entails understanding the datasets that will empower and respond to these pressing challenges and ultimately be integrated into the product. Next is the concept pitch where the teams are pitching their concept to the rest of the cohort and after that is the beta demo. Next up is the product sustainability milestone where teams have the opportunity to work with product advisors to develop a sustainability and longevity plan. Next is an MVP demo which is the product in its minimum viability form. And then finally, products will launch at Census Open Innovation Summit.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f229094929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f229094929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 after the sprint, these products are owned and maintained by the teams that build them. That is a very crucial identifier that we at the Census Bureau or any of the federal agencies involved are not seeking these to be necessarily contracted or prodcured. The agencies can choose to engage further with these teams, but these teams are owning and operating these products for the long term. They are simply leveraging this methodology through the Opportunity Project through the Census Bureau to identify a problem and work towards finding solutions to these problems so that solutions can be more widespread and accessible to the American people . Teams can choose to submit their products in a prize competition that leverages the America Competes authority. We will be doing that likely on a biannual basis basis. So every other year, teams will be open to submit their product for a federal prize. And then agencies can of course choose to engage further for contractor procurement, but that is not expected from the onset of this process. So to quickly reiterate that: the goal of the Opportunity Project is really not to develop products for federal government. It's truly to develop products and solutions for communities and different groups outside of government. So we just want to make sure you know that we're very transparent about that. It's really not intended to be a sales pitch for government or a business development opportunity to directly receive a contract from participating. It is, however, an awesome opportunity to build partnerships and make connections with folks both within government and within the nonprofit space and with other tech companies and other organizations. But again just wanted to be really transparent that it's really not intended to be a contract mechanism or procurement mechanism for folks in the private sector.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f229094929_0_6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f229094929_0_6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I'll share a little bit more about how to get involved and we will have a q&amp;a session at the end so please feel free to just received your questions and and then we will hopefully get to all of them and if not, we'll provide our email so you can get in touch with us.</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f229094929_0_6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f229094929_0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f4ec0f2d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f4ec0f2d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I'll share a little bit more about how to get involved and we will have a q&amp;a session at the end so please feel free to just received your questions and and then we will hopefully get to all of them and if not, we'll provide our email so you can get in touch with us.</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f4ec0f2d4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f4ec0f2d4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Through the TOP process, federal agencies identify national challenges in need of data-driven innovation. You just heard a bit about our upcoming 2024 topics, which we’re very excited about. In the past these challenges have also included environmental challenges (like helping the public understand the effects of transportation emissions on air quality and helath, or reducing plastic pollution), sustainable rural economic development, gov’t spending as it relates to COVID-19, civics education and the use of evidence-based examples that help students increase their data literacy, disaster response, supporting refugees, and more.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f4ec0f2d4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f4ec0f2d4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I'll share a little bit more about how to get involved and we will have a q&amp;a session at the end so please feel free to just received your questions and and then we will hopefully get to all of them and if not, we'll provide our email so you can get in touch with us.</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f4ec0f2d4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f4ec0f2d4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f4ec0f2d42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f4ec0f2d42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f72d5b63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f72d5b63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Through the TOP process, federal agencies identify national challenges in need of data-driven innovation. You just heard a bit about our upcoming 2024 topics, which we’re very excited about. In the past these challenges have also included environmental challenges (like helping the public understand the effects of transportation emissions on air quality and helath, or reducing plastic pollution), sustainable rural economic development, gov’t spending as it relates to COVID-19, civics education and the use of evidence-based examples that help students increase their data literacy, disaster response, supporting refugees, and more.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f4ec0f2d42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f4ec0f2d42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f72d5b638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2f72d5b638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Through the TOP process, federal agencies identify national challenges in need of data-driven innovation. You just heard a bit about our upcoming 2024 topics, which we’re very excited about. In the past these challenges have also included environmental challenges (like helping the public understand the effects of transportation emissions on air quality and helath, or reducing plastic pollution), sustainable rural economic development, gov’t spending as it relates to COVID-19, civics education and the use of evidence-based examples that help students increase their data literacy, disaster response, supporting refugees, and more.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f720cf1ce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2f720cf1ce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Through the TOP process, federal agencies identify national challenges in need of data-driven innovation. You just heard a bit about our upcoming 2024 topics, which we’re very excited about. In the past these challenges have also included environmental challenges (like helping the public understand the effects of transportation emissions on air quality and helath, or reducing plastic pollution), sustainable rural economic development, gov’t spending as it relates to COVID-19, civics education and the use of evidence-based examples that help students increase their data literacy, disaster response, supporting refugees, and more.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f4ec0f2d42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f4ec0f2d42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f229094929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f229094929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f229094929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f229094929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The Opportunity Project has been around more than 8 years now, more than 20 Sprint cycles, and we'll talk in a bit about what a sprint is. We've catalyzed the development of over 230 digital products which range from apps to maps to data visualizations, and AI algorithms and toolkits and more. We've worked with over 25 federal agencies, as well as some cities and NGOs, and we'll talk a little bit more about that. We, our participants have used over 350 open datasets we've engaged over 3000 stakeholders from outside of government Those include tech companies, nonprofits, universities, think tanks, and many others. And we through price competitions using America Competes authority has has given out over $400,000 in prizes over the last couple of years. And then we've showcased all of our work through six Demo days, two of which were demo week, or as last year, we called summit and we'll talk a little bit more about all of that in just a moment.</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688bf04ab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e688bf04ab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f229094929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f229094929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So now we’ll move on to just share some background on the Opportunity Project how it works.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f229094929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f229094929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Through the TOP process, federal agencies identify national challenges in need of data-driven innovation. You just heard a bit about our upcoming 2024 topics, which we’re very excited about. In the past these challenges have also included environmental challenges (like helping the public understand the effects of transportation emissions on air quality and helath, or reducing plastic pollution), sustainable rural economic development, gov’t spending as it relates to COVID-19, civics education and the use of evidence-based examples that help students increase their data literacy, disaster response, supporting refugees, and more.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f229094929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f229094929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A key component of the TOP process is that we bring together a kind of a coalition of cross sector collaborators that support the tech teams (which we also sometimes call product teams, for problem statements that lend themselves to non-digital tools as well). The product teams are the ones that are building the solution to the identified problem. So we build this coalition of experts to really accelerate their progress through a very human centered approach. This coalition includes the federal agency policy experts who are the ones that identified these problem areas; federal data stewards, who answer questions about the data and help the teams to identify other relevant datasets, and then user advocates who represent the communities and potential end users that would be utilizing these products. We also bring on product advisors from outside of government who can help the teams to really think about the longer term sustainability and longevity of their products. So that's the broad overview of the cross sector collaboration that takes place within the TOP methodology.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ME">
  <p:cSld name="CUSTOM_1_1">
    <p:bg>
      <p:bgPr>
        <a:solidFill>
          <a:srgbClr val="000000"/>
        </a:solidFill>
      </p:bgPr>
    </p:bg>
    <p:spTree>
      <p:nvGrpSpPr>
        <p:cNvPr id="95" name="Shape 95"/>
        <p:cNvGrpSpPr/>
        <p:nvPr/>
      </p:nvGrpSpPr>
      <p:grpSpPr>
        <a:xfrm>
          <a:off x="0" y="0"/>
          <a:ext cx="0" cy="0"/>
          <a:chOff x="0" y="0"/>
          <a:chExt cx="0" cy="0"/>
        </a:xfrm>
      </p:grpSpPr>
      <p:sp>
        <p:nvSpPr>
          <p:cNvPr id="96" name="Google Shape;96;p25"/>
          <p:cNvSpPr txBox="1"/>
          <p:nvPr>
            <p:ph type="title"/>
          </p:nvPr>
        </p:nvSpPr>
        <p:spPr>
          <a:xfrm>
            <a:off x="907950" y="2325450"/>
            <a:ext cx="7328100" cy="4926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b="1">
                <a:solidFill>
                  <a:srgbClr val="FFFFFF"/>
                </a:solidFill>
              </a:defRPr>
            </a:lvl1pPr>
            <a:lvl2pPr lvl="1" rtl="0" algn="ctr">
              <a:spcBef>
                <a:spcPts val="0"/>
              </a:spcBef>
              <a:spcAft>
                <a:spcPts val="0"/>
              </a:spcAft>
              <a:buNone/>
              <a:defRPr b="1"/>
            </a:lvl2pPr>
            <a:lvl3pPr lvl="2" rtl="0" algn="ctr">
              <a:spcBef>
                <a:spcPts val="0"/>
              </a:spcBef>
              <a:spcAft>
                <a:spcPts val="0"/>
              </a:spcAft>
              <a:buNone/>
              <a:defRPr b="1"/>
            </a:lvl3pPr>
            <a:lvl4pPr lvl="3" rtl="0" algn="ctr">
              <a:spcBef>
                <a:spcPts val="0"/>
              </a:spcBef>
              <a:spcAft>
                <a:spcPts val="0"/>
              </a:spcAft>
              <a:buNone/>
              <a:defRPr b="1"/>
            </a:lvl4pPr>
            <a:lvl5pPr lvl="4" rtl="0" algn="ctr">
              <a:spcBef>
                <a:spcPts val="0"/>
              </a:spcBef>
              <a:spcAft>
                <a:spcPts val="0"/>
              </a:spcAft>
              <a:buNone/>
              <a:defRPr b="1"/>
            </a:lvl5pPr>
            <a:lvl6pPr lvl="5" rtl="0" algn="ctr">
              <a:spcBef>
                <a:spcPts val="0"/>
              </a:spcBef>
              <a:spcAft>
                <a:spcPts val="0"/>
              </a:spcAft>
              <a:buNone/>
              <a:defRPr b="1"/>
            </a:lvl6pPr>
            <a:lvl7pPr lvl="6" rtl="0" algn="ctr">
              <a:spcBef>
                <a:spcPts val="0"/>
              </a:spcBef>
              <a:spcAft>
                <a:spcPts val="0"/>
              </a:spcAft>
              <a:buNone/>
              <a:defRPr b="1"/>
            </a:lvl7pPr>
            <a:lvl8pPr lvl="7" rtl="0" algn="ctr">
              <a:spcBef>
                <a:spcPts val="0"/>
              </a:spcBef>
              <a:spcAft>
                <a:spcPts val="0"/>
              </a:spcAft>
              <a:buNone/>
              <a:defRPr b="1"/>
            </a:lvl8pPr>
            <a:lvl9pPr lvl="8" rtl="0" algn="ctr">
              <a:spcBef>
                <a:spcPts val="0"/>
              </a:spcBef>
              <a:spcAft>
                <a:spcPts val="0"/>
              </a:spcAft>
              <a:buNone/>
              <a:defRPr b="1"/>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box - footer 01">
  <p:cSld name="TITLE_AND_BODY_1">
    <p:spTree>
      <p:nvGrpSpPr>
        <p:cNvPr id="97" name="Shape 97"/>
        <p:cNvGrpSpPr/>
        <p:nvPr/>
      </p:nvGrpSpPr>
      <p:grpSpPr>
        <a:xfrm>
          <a:off x="0" y="0"/>
          <a:ext cx="0" cy="0"/>
          <a:chOff x="0" y="0"/>
          <a:chExt cx="0" cy="0"/>
        </a:xfrm>
      </p:grpSpPr>
      <p:sp>
        <p:nvSpPr>
          <p:cNvPr id="98" name="Google Shape;98;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9" name="Google Shape;99;p26"/>
          <p:cNvPicPr preferRelativeResize="0"/>
          <p:nvPr/>
        </p:nvPicPr>
        <p:blipFill rotWithShape="1">
          <a:blip r:embed="rId2">
            <a:alphaModFix/>
          </a:blip>
          <a:srcRect b="19" l="0" r="0" t="9"/>
          <a:stretch/>
        </p:blipFill>
        <p:spPr>
          <a:xfrm>
            <a:off x="0" y="0"/>
            <a:ext cx="9143995" cy="514083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box - footer 01 1">
  <p:cSld name="TITLE_AND_BODY_2">
    <p:spTree>
      <p:nvGrpSpPr>
        <p:cNvPr id="100" name="Shape 100"/>
        <p:cNvGrpSpPr/>
        <p:nvPr/>
      </p:nvGrpSpPr>
      <p:grpSpPr>
        <a:xfrm>
          <a:off x="0" y="0"/>
          <a:ext cx="0" cy="0"/>
          <a:chOff x="0" y="0"/>
          <a:chExt cx="0" cy="0"/>
        </a:xfrm>
      </p:grpSpPr>
      <p:sp>
        <p:nvSpPr>
          <p:cNvPr id="101" name="Google Shape;101;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2" name="Google Shape;102;p27"/>
          <p:cNvPicPr preferRelativeResize="0"/>
          <p:nvPr/>
        </p:nvPicPr>
        <p:blipFill rotWithShape="1">
          <a:blip r:embed="rId2">
            <a:alphaModFix/>
          </a:blip>
          <a:srcRect b="19" l="0" r="0" t="9"/>
          <a:stretch/>
        </p:blipFill>
        <p:spPr>
          <a:xfrm>
            <a:off x="0" y="0"/>
            <a:ext cx="9143995" cy="514083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box - footer 01 1 1">
  <p:cSld name="TITLE_AND_BODY_3">
    <p:spTree>
      <p:nvGrpSpPr>
        <p:cNvPr id="103" name="Shape 103"/>
        <p:cNvGrpSpPr/>
        <p:nvPr/>
      </p:nvGrpSpPr>
      <p:grpSpPr>
        <a:xfrm>
          <a:off x="0" y="0"/>
          <a:ext cx="0" cy="0"/>
          <a:chOff x="0" y="0"/>
          <a:chExt cx="0" cy="0"/>
        </a:xfrm>
      </p:grpSpPr>
      <p:sp>
        <p:nvSpPr>
          <p:cNvPr id="104" name="Google Shape;104;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05" name="Google Shape;105;p28"/>
          <p:cNvPicPr preferRelativeResize="0"/>
          <p:nvPr/>
        </p:nvPicPr>
        <p:blipFill rotWithShape="1">
          <a:blip r:embed="rId2">
            <a:alphaModFix/>
          </a:blip>
          <a:srcRect b="19" l="0" r="0" t="9"/>
          <a:stretch/>
        </p:blipFill>
        <p:spPr>
          <a:xfrm>
            <a:off x="0" y="0"/>
            <a:ext cx="9143995" cy="51408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6"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3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6.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6.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5.png"/><Relationship Id="rId5" Type="http://schemas.openxmlformats.org/officeDocument/2006/relationships/image" Target="../media/image3.jpg"/><Relationship Id="rId6"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0" Type="http://schemas.openxmlformats.org/officeDocument/2006/relationships/image" Target="../media/image26.png"/><Relationship Id="rId11" Type="http://schemas.openxmlformats.org/officeDocument/2006/relationships/image" Target="../media/image14.jpg"/><Relationship Id="rId22" Type="http://schemas.openxmlformats.org/officeDocument/2006/relationships/image" Target="../media/image25.png"/><Relationship Id="rId10" Type="http://schemas.openxmlformats.org/officeDocument/2006/relationships/image" Target="../media/image18.jpg"/><Relationship Id="rId21" Type="http://schemas.openxmlformats.org/officeDocument/2006/relationships/image" Target="../media/image29.png"/><Relationship Id="rId13" Type="http://schemas.openxmlformats.org/officeDocument/2006/relationships/image" Target="../media/image8.png"/><Relationship Id="rId12" Type="http://schemas.openxmlformats.org/officeDocument/2006/relationships/image" Target="../media/image15.png"/><Relationship Id="rId23" Type="http://schemas.openxmlformats.org/officeDocument/2006/relationships/image" Target="../media/image30.png"/><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gif"/><Relationship Id="rId9" Type="http://schemas.openxmlformats.org/officeDocument/2006/relationships/image" Target="../media/image11.png"/><Relationship Id="rId15" Type="http://schemas.openxmlformats.org/officeDocument/2006/relationships/image" Target="../media/image19.jpg"/><Relationship Id="rId14" Type="http://schemas.openxmlformats.org/officeDocument/2006/relationships/image" Target="../media/image12.png"/><Relationship Id="rId17" Type="http://schemas.openxmlformats.org/officeDocument/2006/relationships/image" Target="../media/image27.png"/><Relationship Id="rId16" Type="http://schemas.openxmlformats.org/officeDocument/2006/relationships/image" Target="../media/image22.png"/><Relationship Id="rId5" Type="http://schemas.openxmlformats.org/officeDocument/2006/relationships/image" Target="../media/image9.png"/><Relationship Id="rId19" Type="http://schemas.openxmlformats.org/officeDocument/2006/relationships/image" Target="../media/image21.gif"/><Relationship Id="rId6" Type="http://schemas.openxmlformats.org/officeDocument/2006/relationships/image" Target="../media/image10.png"/><Relationship Id="rId18" Type="http://schemas.openxmlformats.org/officeDocument/2006/relationships/image" Target="../media/image20.png"/><Relationship Id="rId7" Type="http://schemas.openxmlformats.org/officeDocument/2006/relationships/image" Target="../media/image16.jpg"/><Relationship Id="rId8"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C4B1E"/>
        </a:solidFill>
      </p:bgPr>
    </p:bg>
    <p:spTree>
      <p:nvGrpSpPr>
        <p:cNvPr id="109" name="Shape 109"/>
        <p:cNvGrpSpPr/>
        <p:nvPr/>
      </p:nvGrpSpPr>
      <p:grpSpPr>
        <a:xfrm>
          <a:off x="0" y="0"/>
          <a:ext cx="0" cy="0"/>
          <a:chOff x="0" y="0"/>
          <a:chExt cx="0" cy="0"/>
        </a:xfrm>
      </p:grpSpPr>
      <p:sp>
        <p:nvSpPr>
          <p:cNvPr id="110" name="Google Shape;110;p29"/>
          <p:cNvSpPr/>
          <p:nvPr/>
        </p:nvSpPr>
        <p:spPr>
          <a:xfrm>
            <a:off x="1892638" y="2174300"/>
            <a:ext cx="5358600" cy="5060100"/>
          </a:xfrm>
          <a:prstGeom prst="ellipse">
            <a:avLst/>
          </a:prstGeom>
          <a:solidFill>
            <a:srgbClr val="FFAE0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11" name="Google Shape;111;p29"/>
          <p:cNvCxnSpPr/>
          <p:nvPr/>
        </p:nvCxnSpPr>
        <p:spPr>
          <a:xfrm>
            <a:off x="-87" y="4148431"/>
            <a:ext cx="9147900" cy="0"/>
          </a:xfrm>
          <a:prstGeom prst="straightConnector1">
            <a:avLst/>
          </a:prstGeom>
          <a:noFill/>
          <a:ln cap="flat" cmpd="sng" w="28575">
            <a:solidFill>
              <a:srgbClr val="F5F8FB"/>
            </a:solidFill>
            <a:prstDash val="dot"/>
            <a:round/>
            <a:headEnd len="med" w="med" type="none"/>
            <a:tailEnd len="med" w="med" type="none"/>
          </a:ln>
        </p:spPr>
      </p:cxnSp>
      <p:sp>
        <p:nvSpPr>
          <p:cNvPr id="112" name="Google Shape;112;p29"/>
          <p:cNvSpPr txBox="1"/>
          <p:nvPr/>
        </p:nvSpPr>
        <p:spPr>
          <a:xfrm>
            <a:off x="2086500" y="1729075"/>
            <a:ext cx="4971000" cy="57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Poppins SemiBold"/>
                <a:ea typeface="Poppins SemiBold"/>
                <a:cs typeface="Poppins SemiBold"/>
                <a:sym typeface="Poppins SemiBold"/>
              </a:rPr>
              <a:t>CENSUS OPEN INNOVATION LABS</a:t>
            </a:r>
            <a:endParaRPr sz="1200">
              <a:solidFill>
                <a:srgbClr val="FFFFFF"/>
              </a:solidFill>
              <a:latin typeface="Poppins SemiBold"/>
              <a:ea typeface="Poppins SemiBold"/>
              <a:cs typeface="Poppins SemiBold"/>
              <a:sym typeface="Poppins SemiBold"/>
            </a:endParaRPr>
          </a:p>
        </p:txBody>
      </p:sp>
      <p:sp>
        <p:nvSpPr>
          <p:cNvPr id="113" name="Google Shape;113;p29"/>
          <p:cNvSpPr txBox="1"/>
          <p:nvPr/>
        </p:nvSpPr>
        <p:spPr>
          <a:xfrm>
            <a:off x="676600" y="2111275"/>
            <a:ext cx="7790700" cy="148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200">
              <a:solidFill>
                <a:srgbClr val="FFFFFF"/>
              </a:solidFill>
              <a:latin typeface="Poppins SemiBold"/>
              <a:ea typeface="Poppins SemiBold"/>
              <a:cs typeface="Poppins SemiBold"/>
              <a:sym typeface="Poppins SemiBold"/>
            </a:endParaRPr>
          </a:p>
          <a:p>
            <a:pPr indent="0" lvl="0" marL="0" rtl="0" algn="ctr">
              <a:spcBef>
                <a:spcPts val="0"/>
              </a:spcBef>
              <a:spcAft>
                <a:spcPts val="0"/>
              </a:spcAft>
              <a:buNone/>
            </a:pPr>
            <a:r>
              <a:rPr lang="en" sz="3200">
                <a:solidFill>
                  <a:srgbClr val="FFFFFF"/>
                </a:solidFill>
                <a:latin typeface="Poppins SemiBold"/>
                <a:ea typeface="Poppins SemiBold"/>
                <a:cs typeface="Poppins SemiBold"/>
                <a:sym typeface="Poppins SemiBold"/>
              </a:rPr>
              <a:t>The Opportunity Project</a:t>
            </a:r>
            <a:endParaRPr sz="3200">
              <a:solidFill>
                <a:srgbClr val="FFFFFF"/>
              </a:solidFill>
              <a:latin typeface="Poppins SemiBold"/>
              <a:ea typeface="Poppins SemiBold"/>
              <a:cs typeface="Poppins SemiBold"/>
              <a:sym typeface="Poppins SemiBold"/>
            </a:endParaRPr>
          </a:p>
          <a:p>
            <a:pPr indent="0" lvl="0" marL="0" rtl="0" algn="ctr">
              <a:spcBef>
                <a:spcPts val="0"/>
              </a:spcBef>
              <a:spcAft>
                <a:spcPts val="0"/>
              </a:spcAft>
              <a:buNone/>
            </a:pPr>
            <a:r>
              <a:rPr lang="en" sz="3200">
                <a:solidFill>
                  <a:srgbClr val="FFFFFF"/>
                </a:solidFill>
                <a:latin typeface="Poppins Light"/>
                <a:ea typeface="Poppins Light"/>
                <a:cs typeface="Poppins Light"/>
                <a:sym typeface="Poppins Light"/>
              </a:rPr>
              <a:t>Indigenous Communities </a:t>
            </a:r>
            <a:br>
              <a:rPr lang="en" sz="3200">
                <a:solidFill>
                  <a:srgbClr val="FFFFFF"/>
                </a:solidFill>
                <a:latin typeface="Poppins Light"/>
                <a:ea typeface="Poppins Light"/>
                <a:cs typeface="Poppins Light"/>
                <a:sym typeface="Poppins Light"/>
              </a:rPr>
            </a:br>
            <a:r>
              <a:rPr lang="en" sz="3200">
                <a:solidFill>
                  <a:srgbClr val="FFFFFF"/>
                </a:solidFill>
                <a:latin typeface="Poppins Light"/>
                <a:ea typeface="Poppins Light"/>
                <a:cs typeface="Poppins Light"/>
                <a:sym typeface="Poppins Light"/>
              </a:rPr>
              <a:t>Focused Sprints Kick Off</a:t>
            </a:r>
            <a:endParaRPr sz="2400">
              <a:solidFill>
                <a:srgbClr val="FFFFFF"/>
              </a:solidFill>
              <a:latin typeface="Poppins Light"/>
              <a:ea typeface="Poppins Light"/>
              <a:cs typeface="Poppins Light"/>
              <a:sym typeface="Poppins Light"/>
            </a:endParaRPr>
          </a:p>
        </p:txBody>
      </p:sp>
      <p:sp>
        <p:nvSpPr>
          <p:cNvPr id="114" name="Google Shape;114;p29"/>
          <p:cNvSpPr txBox="1"/>
          <p:nvPr/>
        </p:nvSpPr>
        <p:spPr>
          <a:xfrm>
            <a:off x="2942800" y="4324150"/>
            <a:ext cx="3258300" cy="5799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500"/>
              </a:spcAft>
              <a:buNone/>
            </a:pPr>
            <a:r>
              <a:rPr lang="en">
                <a:solidFill>
                  <a:srgbClr val="FFFFFF"/>
                </a:solidFill>
                <a:latin typeface="Inconsolata"/>
                <a:ea typeface="Inconsolata"/>
                <a:cs typeface="Inconsolata"/>
                <a:sym typeface="Inconsolata"/>
              </a:rPr>
              <a:t>September 6th</a:t>
            </a:r>
            <a:r>
              <a:rPr lang="en">
                <a:solidFill>
                  <a:srgbClr val="FFFFFF"/>
                </a:solidFill>
                <a:latin typeface="Inconsolata"/>
                <a:ea typeface="Inconsolata"/>
                <a:cs typeface="Inconsolata"/>
                <a:sym typeface="Inconsolata"/>
              </a:rPr>
              <a:t>, 2024</a:t>
            </a:r>
            <a:endParaRPr>
              <a:solidFill>
                <a:srgbClr val="FFFFFF"/>
              </a:solidFill>
              <a:latin typeface="Inconsolata"/>
              <a:ea typeface="Inconsolata"/>
              <a:cs typeface="Inconsolata"/>
              <a:sym typeface="Inconsolata"/>
            </a:endParaRPr>
          </a:p>
        </p:txBody>
      </p:sp>
      <p:sp>
        <p:nvSpPr>
          <p:cNvPr id="115" name="Google Shape;115;p29"/>
          <p:cNvSpPr/>
          <p:nvPr/>
        </p:nvSpPr>
        <p:spPr>
          <a:xfrm>
            <a:off x="4394350" y="-248429"/>
            <a:ext cx="355200" cy="17691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116" name="Google Shape;116;p29"/>
          <p:cNvSpPr/>
          <p:nvPr/>
        </p:nvSpPr>
        <p:spPr>
          <a:xfrm>
            <a:off x="4512025" y="-248554"/>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117" name="Google Shape;117;p29"/>
          <p:cNvPicPr preferRelativeResize="0"/>
          <p:nvPr/>
        </p:nvPicPr>
        <p:blipFill>
          <a:blip r:embed="rId3">
            <a:alphaModFix/>
          </a:blip>
          <a:stretch>
            <a:fillRect/>
          </a:stretch>
        </p:blipFill>
        <p:spPr>
          <a:xfrm rot="-1113686">
            <a:off x="4423274" y="1685974"/>
            <a:ext cx="74075" cy="74075"/>
          </a:xfrm>
          <a:prstGeom prst="rect">
            <a:avLst/>
          </a:prstGeom>
          <a:noFill/>
          <a:ln>
            <a:noFill/>
          </a:ln>
        </p:spPr>
      </p:pic>
      <p:pic>
        <p:nvPicPr>
          <p:cNvPr id="118" name="Google Shape;118;p29"/>
          <p:cNvPicPr preferRelativeResize="0"/>
          <p:nvPr/>
        </p:nvPicPr>
        <p:blipFill>
          <a:blip r:embed="rId3">
            <a:alphaModFix/>
          </a:blip>
          <a:stretch>
            <a:fillRect/>
          </a:stretch>
        </p:blipFill>
        <p:spPr>
          <a:xfrm rot="509">
            <a:off x="4520155" y="1669296"/>
            <a:ext cx="107416" cy="107407"/>
          </a:xfrm>
          <a:prstGeom prst="rect">
            <a:avLst/>
          </a:prstGeom>
          <a:noFill/>
          <a:ln>
            <a:noFill/>
          </a:ln>
        </p:spPr>
      </p:pic>
      <p:pic>
        <p:nvPicPr>
          <p:cNvPr id="119" name="Google Shape;119;p29"/>
          <p:cNvPicPr preferRelativeResize="0"/>
          <p:nvPr/>
        </p:nvPicPr>
        <p:blipFill>
          <a:blip r:embed="rId3">
            <a:alphaModFix/>
          </a:blip>
          <a:stretch>
            <a:fillRect/>
          </a:stretch>
        </p:blipFill>
        <p:spPr>
          <a:xfrm rot="1398166">
            <a:off x="4652149" y="1685961"/>
            <a:ext cx="74075" cy="74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248" name="Shape 248"/>
        <p:cNvGrpSpPr/>
        <p:nvPr/>
      </p:nvGrpSpPr>
      <p:grpSpPr>
        <a:xfrm>
          <a:off x="0" y="0"/>
          <a:ext cx="0" cy="0"/>
          <a:chOff x="0" y="0"/>
          <a:chExt cx="0" cy="0"/>
        </a:xfrm>
      </p:grpSpPr>
      <p:sp>
        <p:nvSpPr>
          <p:cNvPr id="249" name="Google Shape;249;p38"/>
          <p:cNvSpPr/>
          <p:nvPr/>
        </p:nvSpPr>
        <p:spPr>
          <a:xfrm>
            <a:off x="772145" y="2893700"/>
            <a:ext cx="345600" cy="345600"/>
          </a:xfrm>
          <a:prstGeom prst="ellipse">
            <a:avLst/>
          </a:prstGeom>
          <a:noFill/>
          <a:ln cap="flat" cmpd="sng" w="19050">
            <a:solidFill>
              <a:srgbClr val="417C7C"/>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8"/>
          <p:cNvSpPr/>
          <p:nvPr/>
        </p:nvSpPr>
        <p:spPr>
          <a:xfrm>
            <a:off x="7632958" y="2946060"/>
            <a:ext cx="304500" cy="304500"/>
          </a:xfrm>
          <a:prstGeom prst="ellipse">
            <a:avLst/>
          </a:prstGeom>
          <a:noFill/>
          <a:ln cap="flat" cmpd="sng" w="28575">
            <a:solidFill>
              <a:srgbClr val="417C7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8"/>
          <p:cNvSpPr txBox="1"/>
          <p:nvPr/>
        </p:nvSpPr>
        <p:spPr>
          <a:xfrm>
            <a:off x="448275" y="1369275"/>
            <a:ext cx="6343200" cy="26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222222"/>
                </a:solidFill>
                <a:latin typeface="Inconsolata SemiBold"/>
                <a:ea typeface="Inconsolata SemiBold"/>
                <a:cs typeface="Inconsolata SemiBold"/>
                <a:sym typeface="Inconsolata SemiBold"/>
              </a:rPr>
              <a:t>Sprint Milestones</a:t>
            </a:r>
            <a:endParaRPr sz="1800">
              <a:solidFill>
                <a:srgbClr val="222222"/>
              </a:solidFill>
              <a:latin typeface="Inconsolata SemiBold"/>
              <a:ea typeface="Inconsolata SemiBold"/>
              <a:cs typeface="Inconsolata SemiBold"/>
              <a:sym typeface="Inconsolata SemiBold"/>
            </a:endParaRPr>
          </a:p>
        </p:txBody>
      </p:sp>
      <p:sp>
        <p:nvSpPr>
          <p:cNvPr id="252" name="Google Shape;252;p38"/>
          <p:cNvSpPr txBox="1"/>
          <p:nvPr/>
        </p:nvSpPr>
        <p:spPr>
          <a:xfrm>
            <a:off x="448275" y="1782640"/>
            <a:ext cx="8066100" cy="5058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lang="en" sz="1500">
                <a:solidFill>
                  <a:srgbClr val="222222"/>
                </a:solidFill>
                <a:latin typeface="Poppins Light"/>
                <a:ea typeface="Poppins Light"/>
                <a:cs typeface="Poppins Light"/>
                <a:sym typeface="Poppins Light"/>
              </a:rPr>
              <a:t>All participants collaborate through milestones, which structure the sprint over </a:t>
            </a:r>
            <a:br>
              <a:rPr lang="en" sz="1500">
                <a:solidFill>
                  <a:srgbClr val="222222"/>
                </a:solidFill>
                <a:latin typeface="Poppins Light"/>
                <a:ea typeface="Poppins Light"/>
                <a:cs typeface="Poppins Light"/>
                <a:sym typeface="Poppins Light"/>
              </a:rPr>
            </a:br>
            <a:r>
              <a:rPr lang="en" sz="1500">
                <a:solidFill>
                  <a:srgbClr val="222222"/>
                </a:solidFill>
                <a:latin typeface="Poppins Light"/>
                <a:ea typeface="Poppins Light"/>
                <a:cs typeface="Poppins Light"/>
                <a:sym typeface="Poppins Light"/>
              </a:rPr>
              <a:t>12 weeks.</a:t>
            </a:r>
            <a:endParaRPr sz="1500">
              <a:solidFill>
                <a:srgbClr val="222222"/>
              </a:solidFill>
              <a:latin typeface="Poppins Light"/>
              <a:ea typeface="Poppins Light"/>
              <a:cs typeface="Poppins Light"/>
              <a:sym typeface="Poppins Light"/>
            </a:endParaRPr>
          </a:p>
        </p:txBody>
      </p:sp>
      <p:cxnSp>
        <p:nvCxnSpPr>
          <p:cNvPr id="253" name="Google Shape;253;p38"/>
          <p:cNvCxnSpPr>
            <a:stCxn id="249" idx="6"/>
            <a:endCxn id="250" idx="2"/>
          </p:cNvCxnSpPr>
          <p:nvPr/>
        </p:nvCxnSpPr>
        <p:spPr>
          <a:xfrm>
            <a:off x="1117745" y="3066500"/>
            <a:ext cx="6515100" cy="31800"/>
          </a:xfrm>
          <a:prstGeom prst="straightConnector1">
            <a:avLst/>
          </a:prstGeom>
          <a:noFill/>
          <a:ln cap="flat" cmpd="sng" w="9525">
            <a:solidFill>
              <a:srgbClr val="417C7C"/>
            </a:solidFill>
            <a:prstDash val="solid"/>
            <a:round/>
            <a:headEnd len="med" w="med" type="none"/>
            <a:tailEnd len="med" w="med" type="none"/>
          </a:ln>
        </p:spPr>
      </p:cxnSp>
      <p:sp>
        <p:nvSpPr>
          <p:cNvPr id="254" name="Google Shape;254;p38"/>
          <p:cNvSpPr/>
          <p:nvPr/>
        </p:nvSpPr>
        <p:spPr>
          <a:xfrm>
            <a:off x="911643" y="3043615"/>
            <a:ext cx="66600" cy="66600"/>
          </a:xfrm>
          <a:prstGeom prst="ellipse">
            <a:avLst/>
          </a:prstGeom>
          <a:noFill/>
          <a:ln cap="flat" cmpd="sng" w="9525">
            <a:solidFill>
              <a:srgbClr val="417C7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BC2A"/>
              </a:solidFill>
            </a:endParaRPr>
          </a:p>
        </p:txBody>
      </p:sp>
      <p:sp>
        <p:nvSpPr>
          <p:cNvPr id="255" name="Google Shape;255;p38"/>
          <p:cNvSpPr/>
          <p:nvPr/>
        </p:nvSpPr>
        <p:spPr>
          <a:xfrm>
            <a:off x="1975421" y="3043618"/>
            <a:ext cx="66600" cy="66600"/>
          </a:xfrm>
          <a:prstGeom prst="ellipse">
            <a:avLst/>
          </a:prstGeom>
          <a:solidFill>
            <a:srgbClr val="417C7C"/>
          </a:solidFill>
          <a:ln cap="flat" cmpd="sng" w="9525">
            <a:solidFill>
              <a:srgbClr val="417C7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BC2A"/>
              </a:solidFill>
            </a:endParaRPr>
          </a:p>
        </p:txBody>
      </p:sp>
      <p:sp>
        <p:nvSpPr>
          <p:cNvPr id="256" name="Google Shape;256;p38"/>
          <p:cNvSpPr/>
          <p:nvPr/>
        </p:nvSpPr>
        <p:spPr>
          <a:xfrm>
            <a:off x="3197920" y="3054145"/>
            <a:ext cx="66600" cy="66600"/>
          </a:xfrm>
          <a:prstGeom prst="ellipse">
            <a:avLst/>
          </a:prstGeom>
          <a:solidFill>
            <a:srgbClr val="417C7C"/>
          </a:solidFill>
          <a:ln cap="flat" cmpd="sng" w="9525">
            <a:solidFill>
              <a:srgbClr val="417C7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BC2A"/>
              </a:solidFill>
            </a:endParaRPr>
          </a:p>
        </p:txBody>
      </p:sp>
      <p:sp>
        <p:nvSpPr>
          <p:cNvPr id="257" name="Google Shape;257;p38"/>
          <p:cNvSpPr/>
          <p:nvPr/>
        </p:nvSpPr>
        <p:spPr>
          <a:xfrm>
            <a:off x="4382107" y="3054148"/>
            <a:ext cx="66600" cy="66600"/>
          </a:xfrm>
          <a:prstGeom prst="ellipse">
            <a:avLst/>
          </a:prstGeom>
          <a:solidFill>
            <a:srgbClr val="417C7C"/>
          </a:solidFill>
          <a:ln cap="flat" cmpd="sng" w="9525">
            <a:solidFill>
              <a:srgbClr val="417C7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BC2A"/>
              </a:solidFill>
            </a:endParaRPr>
          </a:p>
        </p:txBody>
      </p:sp>
      <p:sp>
        <p:nvSpPr>
          <p:cNvPr id="258" name="Google Shape;258;p38"/>
          <p:cNvSpPr/>
          <p:nvPr/>
        </p:nvSpPr>
        <p:spPr>
          <a:xfrm>
            <a:off x="7752821" y="3075199"/>
            <a:ext cx="66600" cy="66600"/>
          </a:xfrm>
          <a:prstGeom prst="ellipse">
            <a:avLst/>
          </a:prstGeom>
          <a:solidFill>
            <a:srgbClr val="417C7C"/>
          </a:solidFill>
          <a:ln cap="flat" cmpd="sng" w="9525">
            <a:solidFill>
              <a:srgbClr val="417C7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BC2A"/>
              </a:solidFill>
            </a:endParaRPr>
          </a:p>
        </p:txBody>
      </p:sp>
      <p:sp>
        <p:nvSpPr>
          <p:cNvPr id="259" name="Google Shape;259;p38"/>
          <p:cNvSpPr txBox="1"/>
          <p:nvPr/>
        </p:nvSpPr>
        <p:spPr>
          <a:xfrm>
            <a:off x="448276" y="3268762"/>
            <a:ext cx="993300" cy="53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222222"/>
                </a:solidFill>
                <a:latin typeface="Inconsolata SemiBold"/>
                <a:ea typeface="Inconsolata SemiBold"/>
                <a:cs typeface="Inconsolata SemiBold"/>
                <a:sym typeface="Inconsolata SemiBold"/>
              </a:rPr>
              <a:t>User</a:t>
            </a:r>
            <a:endParaRPr sz="1000">
              <a:solidFill>
                <a:srgbClr val="222222"/>
              </a:solidFill>
              <a:latin typeface="Inconsolata SemiBold"/>
              <a:ea typeface="Inconsolata SemiBold"/>
              <a:cs typeface="Inconsolata SemiBold"/>
              <a:sym typeface="Inconsolata SemiBold"/>
            </a:endParaRPr>
          </a:p>
          <a:p>
            <a:pPr indent="0" lvl="0" marL="0" rtl="0" algn="ctr">
              <a:lnSpc>
                <a:spcPct val="115000"/>
              </a:lnSpc>
              <a:spcBef>
                <a:spcPts val="0"/>
              </a:spcBef>
              <a:spcAft>
                <a:spcPts val="0"/>
              </a:spcAft>
              <a:buNone/>
            </a:pPr>
            <a:r>
              <a:rPr lang="en" sz="1000">
                <a:solidFill>
                  <a:srgbClr val="222222"/>
                </a:solidFill>
                <a:latin typeface="Inconsolata SemiBold"/>
                <a:ea typeface="Inconsolata SemiBold"/>
                <a:cs typeface="Inconsolata SemiBold"/>
                <a:sym typeface="Inconsolata SemiBold"/>
              </a:rPr>
              <a:t>Research</a:t>
            </a:r>
            <a:endParaRPr sz="1000">
              <a:solidFill>
                <a:srgbClr val="222222"/>
              </a:solidFill>
              <a:latin typeface="Inconsolata SemiBold"/>
              <a:ea typeface="Inconsolata SemiBold"/>
              <a:cs typeface="Inconsolata SemiBold"/>
              <a:sym typeface="Inconsolata SemiBold"/>
            </a:endParaRPr>
          </a:p>
        </p:txBody>
      </p:sp>
      <p:sp>
        <p:nvSpPr>
          <p:cNvPr id="260" name="Google Shape;260;p38"/>
          <p:cNvSpPr txBox="1"/>
          <p:nvPr/>
        </p:nvSpPr>
        <p:spPr>
          <a:xfrm>
            <a:off x="1420938" y="3189402"/>
            <a:ext cx="1181100" cy="53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222222"/>
                </a:solidFill>
                <a:latin typeface="Inconsolata SemiBold"/>
                <a:ea typeface="Inconsolata SemiBold"/>
                <a:cs typeface="Inconsolata SemiBold"/>
                <a:sym typeface="Inconsolata SemiBold"/>
              </a:rPr>
              <a:t>Data</a:t>
            </a:r>
            <a:endParaRPr sz="1000">
              <a:solidFill>
                <a:srgbClr val="222222"/>
              </a:solidFill>
              <a:latin typeface="Inconsolata SemiBold"/>
              <a:ea typeface="Inconsolata SemiBold"/>
              <a:cs typeface="Inconsolata SemiBold"/>
              <a:sym typeface="Inconsolata SemiBold"/>
            </a:endParaRPr>
          </a:p>
          <a:p>
            <a:pPr indent="0" lvl="0" marL="0" rtl="0" algn="ctr">
              <a:lnSpc>
                <a:spcPct val="115000"/>
              </a:lnSpc>
              <a:spcBef>
                <a:spcPts val="0"/>
              </a:spcBef>
              <a:spcAft>
                <a:spcPts val="0"/>
              </a:spcAft>
              <a:buNone/>
            </a:pPr>
            <a:r>
              <a:rPr lang="en" sz="1000">
                <a:solidFill>
                  <a:srgbClr val="222222"/>
                </a:solidFill>
                <a:latin typeface="Inconsolata SemiBold"/>
                <a:ea typeface="Inconsolata SemiBold"/>
                <a:cs typeface="Inconsolata SemiBold"/>
                <a:sym typeface="Inconsolata SemiBold"/>
              </a:rPr>
              <a:t>Exploration</a:t>
            </a:r>
            <a:endParaRPr sz="1000">
              <a:solidFill>
                <a:srgbClr val="222222"/>
              </a:solidFill>
              <a:latin typeface="Inconsolata SemiBold"/>
              <a:ea typeface="Inconsolata SemiBold"/>
              <a:cs typeface="Inconsolata SemiBold"/>
              <a:sym typeface="Inconsolata SemiBold"/>
            </a:endParaRPr>
          </a:p>
        </p:txBody>
      </p:sp>
      <p:sp>
        <p:nvSpPr>
          <p:cNvPr id="261" name="Google Shape;261;p38"/>
          <p:cNvSpPr txBox="1"/>
          <p:nvPr/>
        </p:nvSpPr>
        <p:spPr>
          <a:xfrm>
            <a:off x="2636876" y="3189401"/>
            <a:ext cx="1181100" cy="53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222222"/>
                </a:solidFill>
                <a:latin typeface="Inconsolata SemiBold"/>
                <a:ea typeface="Inconsolata SemiBold"/>
                <a:cs typeface="Inconsolata SemiBold"/>
                <a:sym typeface="Inconsolata SemiBold"/>
              </a:rPr>
              <a:t>Concept </a:t>
            </a:r>
            <a:br>
              <a:rPr lang="en" sz="1000">
                <a:solidFill>
                  <a:srgbClr val="222222"/>
                </a:solidFill>
                <a:latin typeface="Inconsolata SemiBold"/>
                <a:ea typeface="Inconsolata SemiBold"/>
                <a:cs typeface="Inconsolata SemiBold"/>
                <a:sym typeface="Inconsolata SemiBold"/>
              </a:rPr>
            </a:br>
            <a:r>
              <a:rPr lang="en" sz="1000">
                <a:solidFill>
                  <a:srgbClr val="222222"/>
                </a:solidFill>
                <a:latin typeface="Inconsolata SemiBold"/>
                <a:ea typeface="Inconsolata SemiBold"/>
                <a:cs typeface="Inconsolata SemiBold"/>
                <a:sym typeface="Inconsolata SemiBold"/>
              </a:rPr>
              <a:t>Pitch</a:t>
            </a:r>
            <a:endParaRPr sz="1000">
              <a:solidFill>
                <a:srgbClr val="222222"/>
              </a:solidFill>
              <a:latin typeface="Inconsolata SemiBold"/>
              <a:ea typeface="Inconsolata SemiBold"/>
              <a:cs typeface="Inconsolata SemiBold"/>
              <a:sym typeface="Inconsolata SemiBold"/>
            </a:endParaRPr>
          </a:p>
        </p:txBody>
      </p:sp>
      <p:sp>
        <p:nvSpPr>
          <p:cNvPr id="262" name="Google Shape;262;p38"/>
          <p:cNvSpPr txBox="1"/>
          <p:nvPr/>
        </p:nvSpPr>
        <p:spPr>
          <a:xfrm>
            <a:off x="3830873" y="3189402"/>
            <a:ext cx="1181100" cy="53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222222"/>
                </a:solidFill>
                <a:latin typeface="Inconsolata SemiBold"/>
                <a:ea typeface="Inconsolata SemiBold"/>
                <a:cs typeface="Inconsolata SemiBold"/>
                <a:sym typeface="Inconsolata SemiBold"/>
              </a:rPr>
              <a:t>Beta </a:t>
            </a:r>
            <a:br>
              <a:rPr lang="en" sz="1000">
                <a:solidFill>
                  <a:srgbClr val="222222"/>
                </a:solidFill>
                <a:latin typeface="Inconsolata SemiBold"/>
                <a:ea typeface="Inconsolata SemiBold"/>
                <a:cs typeface="Inconsolata SemiBold"/>
                <a:sym typeface="Inconsolata SemiBold"/>
              </a:rPr>
            </a:br>
            <a:r>
              <a:rPr lang="en" sz="1000">
                <a:solidFill>
                  <a:srgbClr val="222222"/>
                </a:solidFill>
                <a:latin typeface="Inconsolata SemiBold"/>
                <a:ea typeface="Inconsolata SemiBold"/>
                <a:cs typeface="Inconsolata SemiBold"/>
                <a:sym typeface="Inconsolata SemiBold"/>
              </a:rPr>
              <a:t>Demo</a:t>
            </a:r>
            <a:endParaRPr sz="1000">
              <a:solidFill>
                <a:srgbClr val="222222"/>
              </a:solidFill>
              <a:latin typeface="Inconsolata SemiBold"/>
              <a:ea typeface="Inconsolata SemiBold"/>
              <a:cs typeface="Inconsolata SemiBold"/>
              <a:sym typeface="Inconsolata SemiBold"/>
            </a:endParaRPr>
          </a:p>
        </p:txBody>
      </p:sp>
      <p:sp>
        <p:nvSpPr>
          <p:cNvPr id="263" name="Google Shape;263;p38"/>
          <p:cNvSpPr txBox="1"/>
          <p:nvPr/>
        </p:nvSpPr>
        <p:spPr>
          <a:xfrm>
            <a:off x="7088380" y="3279286"/>
            <a:ext cx="1425900" cy="53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222222"/>
                </a:solidFill>
                <a:latin typeface="Inconsolata SemiBold"/>
                <a:ea typeface="Inconsolata SemiBold"/>
                <a:cs typeface="Inconsolata SemiBold"/>
                <a:sym typeface="Inconsolata SemiBold"/>
              </a:rPr>
              <a:t>Launch at </a:t>
            </a:r>
            <a:endParaRPr sz="1000">
              <a:solidFill>
                <a:srgbClr val="222222"/>
              </a:solidFill>
              <a:latin typeface="Inconsolata SemiBold"/>
              <a:ea typeface="Inconsolata SemiBold"/>
              <a:cs typeface="Inconsolata SemiBold"/>
              <a:sym typeface="Inconsolata SemiBold"/>
            </a:endParaRPr>
          </a:p>
          <a:p>
            <a:pPr indent="0" lvl="0" marL="0" rtl="0" algn="ctr">
              <a:lnSpc>
                <a:spcPct val="115000"/>
              </a:lnSpc>
              <a:spcBef>
                <a:spcPts val="0"/>
              </a:spcBef>
              <a:spcAft>
                <a:spcPts val="0"/>
              </a:spcAft>
              <a:buNone/>
            </a:pPr>
            <a:r>
              <a:rPr lang="en" sz="1000">
                <a:solidFill>
                  <a:srgbClr val="222222"/>
                </a:solidFill>
                <a:latin typeface="Inconsolata SemiBold"/>
                <a:ea typeface="Inconsolata SemiBold"/>
                <a:cs typeface="Inconsolata SemiBold"/>
                <a:sym typeface="Inconsolata SemiBold"/>
              </a:rPr>
              <a:t>Summit</a:t>
            </a:r>
            <a:endParaRPr sz="1000">
              <a:solidFill>
                <a:srgbClr val="222222"/>
              </a:solidFill>
              <a:latin typeface="Inconsolata SemiBold"/>
              <a:ea typeface="Inconsolata SemiBold"/>
              <a:cs typeface="Inconsolata SemiBold"/>
              <a:sym typeface="Inconsolata SemiBold"/>
            </a:endParaRPr>
          </a:p>
        </p:txBody>
      </p:sp>
      <p:sp>
        <p:nvSpPr>
          <p:cNvPr id="264" name="Google Shape;264;p38"/>
          <p:cNvSpPr/>
          <p:nvPr/>
        </p:nvSpPr>
        <p:spPr>
          <a:xfrm>
            <a:off x="5476739" y="3067831"/>
            <a:ext cx="66600" cy="66600"/>
          </a:xfrm>
          <a:prstGeom prst="ellipse">
            <a:avLst/>
          </a:prstGeom>
          <a:solidFill>
            <a:srgbClr val="417C7C"/>
          </a:solidFill>
          <a:ln cap="flat" cmpd="sng" w="9525">
            <a:solidFill>
              <a:srgbClr val="417C7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BC2A"/>
              </a:solidFill>
            </a:endParaRPr>
          </a:p>
        </p:txBody>
      </p:sp>
      <p:sp>
        <p:nvSpPr>
          <p:cNvPr id="265" name="Google Shape;265;p38"/>
          <p:cNvSpPr txBox="1"/>
          <p:nvPr/>
        </p:nvSpPr>
        <p:spPr>
          <a:xfrm>
            <a:off x="6066062" y="3189402"/>
            <a:ext cx="1181100" cy="53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222222"/>
                </a:solidFill>
                <a:latin typeface="Inconsolata SemiBold"/>
                <a:ea typeface="Inconsolata SemiBold"/>
                <a:cs typeface="Inconsolata SemiBold"/>
                <a:sym typeface="Inconsolata SemiBold"/>
              </a:rPr>
              <a:t>MVP </a:t>
            </a:r>
            <a:br>
              <a:rPr lang="en" sz="1000">
                <a:solidFill>
                  <a:srgbClr val="222222"/>
                </a:solidFill>
                <a:latin typeface="Inconsolata SemiBold"/>
                <a:ea typeface="Inconsolata SemiBold"/>
                <a:cs typeface="Inconsolata SemiBold"/>
                <a:sym typeface="Inconsolata SemiBold"/>
              </a:rPr>
            </a:br>
            <a:r>
              <a:rPr lang="en" sz="1000">
                <a:solidFill>
                  <a:srgbClr val="222222"/>
                </a:solidFill>
                <a:latin typeface="Inconsolata SemiBold"/>
                <a:ea typeface="Inconsolata SemiBold"/>
                <a:cs typeface="Inconsolata SemiBold"/>
                <a:sym typeface="Inconsolata SemiBold"/>
              </a:rPr>
              <a:t>Demo</a:t>
            </a:r>
            <a:endParaRPr sz="1000">
              <a:solidFill>
                <a:srgbClr val="222222"/>
              </a:solidFill>
              <a:latin typeface="Inconsolata SemiBold"/>
              <a:ea typeface="Inconsolata SemiBold"/>
              <a:cs typeface="Inconsolata SemiBold"/>
              <a:sym typeface="Inconsolata SemiBold"/>
            </a:endParaRPr>
          </a:p>
        </p:txBody>
      </p:sp>
      <p:sp>
        <p:nvSpPr>
          <p:cNvPr id="266" name="Google Shape;266;p38"/>
          <p:cNvSpPr/>
          <p:nvPr/>
        </p:nvSpPr>
        <p:spPr>
          <a:xfrm>
            <a:off x="6563161" y="3065094"/>
            <a:ext cx="66600" cy="66600"/>
          </a:xfrm>
          <a:prstGeom prst="ellipse">
            <a:avLst/>
          </a:prstGeom>
          <a:solidFill>
            <a:srgbClr val="417C7C"/>
          </a:solidFill>
          <a:ln cap="flat" cmpd="sng" w="9525">
            <a:solidFill>
              <a:srgbClr val="417C7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BC2A"/>
              </a:solidFill>
            </a:endParaRPr>
          </a:p>
        </p:txBody>
      </p:sp>
      <p:sp>
        <p:nvSpPr>
          <p:cNvPr id="267" name="Google Shape;267;p38"/>
          <p:cNvSpPr txBox="1"/>
          <p:nvPr/>
        </p:nvSpPr>
        <p:spPr>
          <a:xfrm>
            <a:off x="4741193" y="3141759"/>
            <a:ext cx="1486500" cy="499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222222"/>
                </a:solidFill>
                <a:latin typeface="Inconsolata SemiBold"/>
                <a:ea typeface="Inconsolata SemiBold"/>
                <a:cs typeface="Inconsolata SemiBold"/>
                <a:sym typeface="Inconsolata SemiBold"/>
              </a:rPr>
              <a:t>Product Sustainability Milestone</a:t>
            </a:r>
            <a:endParaRPr sz="1000">
              <a:solidFill>
                <a:srgbClr val="222222"/>
              </a:solidFill>
              <a:latin typeface="Inconsolata SemiBold"/>
              <a:ea typeface="Inconsolata SemiBold"/>
              <a:cs typeface="Inconsolata SemiBold"/>
              <a:sym typeface="Inconsolata SemiBold"/>
            </a:endParaRPr>
          </a:p>
        </p:txBody>
      </p:sp>
      <p:cxnSp>
        <p:nvCxnSpPr>
          <p:cNvPr id="268" name="Google Shape;268;p38"/>
          <p:cNvCxnSpPr>
            <a:stCxn id="269" idx="3"/>
          </p:cNvCxnSpPr>
          <p:nvPr/>
        </p:nvCxnSpPr>
        <p:spPr>
          <a:xfrm>
            <a:off x="2564475" y="523125"/>
            <a:ext cx="5949900" cy="9900"/>
          </a:xfrm>
          <a:prstGeom prst="straightConnector1">
            <a:avLst/>
          </a:prstGeom>
          <a:noFill/>
          <a:ln cap="flat" cmpd="sng" w="9525">
            <a:solidFill>
              <a:srgbClr val="595959"/>
            </a:solidFill>
            <a:prstDash val="solid"/>
            <a:round/>
            <a:headEnd len="med" w="med" type="none"/>
            <a:tailEnd len="med" w="med" type="none"/>
          </a:ln>
        </p:spPr>
      </p:cxnSp>
      <p:sp>
        <p:nvSpPr>
          <p:cNvPr id="269" name="Google Shape;269;p38"/>
          <p:cNvSpPr txBox="1"/>
          <p:nvPr/>
        </p:nvSpPr>
        <p:spPr>
          <a:xfrm>
            <a:off x="448275" y="323025"/>
            <a:ext cx="211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Inconsolata SemiBold"/>
                <a:ea typeface="Inconsolata SemiBold"/>
                <a:cs typeface="Inconsolata SemiBold"/>
                <a:sym typeface="Inconsolata SemiBold"/>
              </a:rPr>
              <a:t>THE SPRINT PROCESS</a:t>
            </a:r>
            <a:endParaRPr>
              <a:latin typeface="Inconsolata SemiBold"/>
              <a:ea typeface="Inconsolata SemiBold"/>
              <a:cs typeface="Inconsolata SemiBold"/>
              <a:sym typeface="Inconsolata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273" name="Shape 273"/>
        <p:cNvGrpSpPr/>
        <p:nvPr/>
      </p:nvGrpSpPr>
      <p:grpSpPr>
        <a:xfrm>
          <a:off x="0" y="0"/>
          <a:ext cx="0" cy="0"/>
          <a:chOff x="0" y="0"/>
          <a:chExt cx="0" cy="0"/>
        </a:xfrm>
      </p:grpSpPr>
      <p:cxnSp>
        <p:nvCxnSpPr>
          <p:cNvPr id="274" name="Google Shape;274;p39"/>
          <p:cNvCxnSpPr/>
          <p:nvPr/>
        </p:nvCxnSpPr>
        <p:spPr>
          <a:xfrm flipH="1" rot="10800000">
            <a:off x="2222500" y="532775"/>
            <a:ext cx="6291900" cy="1200"/>
          </a:xfrm>
          <a:prstGeom prst="straightConnector1">
            <a:avLst/>
          </a:prstGeom>
          <a:noFill/>
          <a:ln cap="flat" cmpd="sng" w="9525">
            <a:solidFill>
              <a:schemeClr val="dk2"/>
            </a:solidFill>
            <a:prstDash val="solid"/>
            <a:round/>
            <a:headEnd len="med" w="med" type="none"/>
            <a:tailEnd len="med" w="med" type="none"/>
          </a:ln>
        </p:spPr>
      </p:cxnSp>
      <p:sp>
        <p:nvSpPr>
          <p:cNvPr id="275" name="Google Shape;275;p39"/>
          <p:cNvSpPr txBox="1"/>
          <p:nvPr/>
        </p:nvSpPr>
        <p:spPr>
          <a:xfrm>
            <a:off x="448275" y="3230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Inconsolata SemiBold"/>
                <a:ea typeface="Inconsolata SemiBold"/>
                <a:cs typeface="Inconsolata SemiBold"/>
                <a:sym typeface="Inconsolata SemiBold"/>
              </a:rPr>
              <a:t>AFTER THE SPRINT</a:t>
            </a:r>
            <a:endParaRPr>
              <a:latin typeface="Inconsolata SemiBold"/>
              <a:ea typeface="Inconsolata SemiBold"/>
              <a:cs typeface="Inconsolata SemiBold"/>
              <a:sym typeface="Inconsolata SemiBold"/>
            </a:endParaRPr>
          </a:p>
        </p:txBody>
      </p:sp>
      <p:sp>
        <p:nvSpPr>
          <p:cNvPr id="276" name="Google Shape;276;p39"/>
          <p:cNvSpPr txBox="1"/>
          <p:nvPr/>
        </p:nvSpPr>
        <p:spPr>
          <a:xfrm>
            <a:off x="5031500" y="989638"/>
            <a:ext cx="125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Inconsolata SemiBold"/>
                <a:ea typeface="Inconsolata SemiBold"/>
                <a:cs typeface="Inconsolata SemiBold"/>
                <a:sym typeface="Inconsolata SemiBold"/>
              </a:rPr>
              <a:t>MAINTAIN</a:t>
            </a:r>
            <a:endParaRPr sz="1200">
              <a:latin typeface="Inconsolata SemiBold"/>
              <a:ea typeface="Inconsolata SemiBold"/>
              <a:cs typeface="Inconsolata SemiBold"/>
              <a:sym typeface="Inconsolata SemiBold"/>
            </a:endParaRPr>
          </a:p>
        </p:txBody>
      </p:sp>
      <p:sp>
        <p:nvSpPr>
          <p:cNvPr id="277" name="Google Shape;277;p39"/>
          <p:cNvSpPr txBox="1"/>
          <p:nvPr/>
        </p:nvSpPr>
        <p:spPr>
          <a:xfrm>
            <a:off x="5031500" y="1282738"/>
            <a:ext cx="19218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Poppins Light"/>
                <a:ea typeface="Poppins Light"/>
                <a:cs typeface="Poppins Light"/>
                <a:sym typeface="Poppins Light"/>
              </a:rPr>
              <a:t>Products are owned and maintained by the teams who built them.</a:t>
            </a:r>
            <a:endParaRPr sz="1500">
              <a:latin typeface="Poppins Light"/>
              <a:ea typeface="Poppins Light"/>
              <a:cs typeface="Poppins Light"/>
              <a:sym typeface="Poppins Light"/>
            </a:endParaRPr>
          </a:p>
        </p:txBody>
      </p:sp>
      <p:pic>
        <p:nvPicPr>
          <p:cNvPr id="278" name="Google Shape;278;p39"/>
          <p:cNvPicPr preferRelativeResize="0"/>
          <p:nvPr/>
        </p:nvPicPr>
        <p:blipFill rotWithShape="1">
          <a:blip r:embed="rId3">
            <a:alphaModFix/>
          </a:blip>
          <a:srcRect b="0" l="2705" r="2714" t="0"/>
          <a:stretch/>
        </p:blipFill>
        <p:spPr>
          <a:xfrm>
            <a:off x="571500" y="1138025"/>
            <a:ext cx="4064901" cy="3223338"/>
          </a:xfrm>
          <a:prstGeom prst="rect">
            <a:avLst/>
          </a:prstGeom>
          <a:noFill/>
          <a:ln>
            <a:noFill/>
          </a:ln>
        </p:spPr>
      </p:pic>
      <p:sp>
        <p:nvSpPr>
          <p:cNvPr id="279" name="Google Shape;279;p39"/>
          <p:cNvSpPr txBox="1"/>
          <p:nvPr/>
        </p:nvSpPr>
        <p:spPr>
          <a:xfrm>
            <a:off x="6924594" y="989625"/>
            <a:ext cx="1551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Inconsolata SemiBold"/>
                <a:ea typeface="Inconsolata SemiBold"/>
                <a:cs typeface="Inconsolata SemiBold"/>
                <a:sym typeface="Inconsolata SemiBold"/>
              </a:rPr>
              <a:t>SUBMIT</a:t>
            </a:r>
            <a:endParaRPr sz="1200">
              <a:latin typeface="Inconsolata SemiBold"/>
              <a:ea typeface="Inconsolata SemiBold"/>
              <a:cs typeface="Inconsolata SemiBold"/>
              <a:sym typeface="Inconsolata SemiBold"/>
            </a:endParaRPr>
          </a:p>
        </p:txBody>
      </p:sp>
      <p:sp>
        <p:nvSpPr>
          <p:cNvPr id="280" name="Google Shape;280;p39"/>
          <p:cNvSpPr txBox="1"/>
          <p:nvPr/>
        </p:nvSpPr>
        <p:spPr>
          <a:xfrm>
            <a:off x="6924601" y="1294650"/>
            <a:ext cx="1921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Poppins Light"/>
                <a:ea typeface="Poppins Light"/>
                <a:cs typeface="Poppins Light"/>
                <a:sym typeface="Poppins Light"/>
              </a:rPr>
              <a:t>Certain years, teams can choose to submit their product in </a:t>
            </a:r>
            <a:br>
              <a:rPr lang="en" sz="1500">
                <a:latin typeface="Poppins Light"/>
                <a:ea typeface="Poppins Light"/>
                <a:cs typeface="Poppins Light"/>
                <a:sym typeface="Poppins Light"/>
              </a:rPr>
            </a:br>
            <a:r>
              <a:rPr lang="en" sz="1500">
                <a:latin typeface="Poppins Light"/>
                <a:ea typeface="Poppins Light"/>
                <a:cs typeface="Poppins Light"/>
                <a:sym typeface="Poppins Light"/>
              </a:rPr>
              <a:t>our prize competition.</a:t>
            </a:r>
            <a:endParaRPr sz="1500">
              <a:latin typeface="Poppins Light"/>
              <a:ea typeface="Poppins Light"/>
              <a:cs typeface="Poppins Light"/>
              <a:sym typeface="Poppins Light"/>
            </a:endParaRPr>
          </a:p>
        </p:txBody>
      </p:sp>
      <p:sp>
        <p:nvSpPr>
          <p:cNvPr id="281" name="Google Shape;281;p39"/>
          <p:cNvSpPr txBox="1"/>
          <p:nvPr/>
        </p:nvSpPr>
        <p:spPr>
          <a:xfrm>
            <a:off x="5031500" y="2660150"/>
            <a:ext cx="125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Inconsolata SemiBold"/>
                <a:ea typeface="Inconsolata SemiBold"/>
                <a:cs typeface="Inconsolata SemiBold"/>
                <a:sym typeface="Inconsolata SemiBold"/>
              </a:rPr>
              <a:t>PROCURE</a:t>
            </a:r>
            <a:endParaRPr sz="1200">
              <a:latin typeface="Inconsolata SemiBold"/>
              <a:ea typeface="Inconsolata SemiBold"/>
              <a:cs typeface="Inconsolata SemiBold"/>
              <a:sym typeface="Inconsolata SemiBold"/>
            </a:endParaRPr>
          </a:p>
        </p:txBody>
      </p:sp>
      <p:sp>
        <p:nvSpPr>
          <p:cNvPr id="282" name="Google Shape;282;p39"/>
          <p:cNvSpPr txBox="1"/>
          <p:nvPr/>
        </p:nvSpPr>
        <p:spPr>
          <a:xfrm>
            <a:off x="5031500" y="2953250"/>
            <a:ext cx="1921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latin typeface="Poppins Light"/>
                <a:ea typeface="Poppins Light"/>
                <a:cs typeface="Poppins Light"/>
                <a:sym typeface="Poppins Light"/>
              </a:rPr>
              <a:t>Agencies can choose to engage further with teams via contract/</a:t>
            </a:r>
            <a:br>
              <a:rPr lang="en" sz="1500">
                <a:latin typeface="Poppins Light"/>
                <a:ea typeface="Poppins Light"/>
                <a:cs typeface="Poppins Light"/>
                <a:sym typeface="Poppins Light"/>
              </a:rPr>
            </a:br>
            <a:r>
              <a:rPr lang="en" sz="1500">
                <a:latin typeface="Poppins Light"/>
                <a:ea typeface="Poppins Light"/>
                <a:cs typeface="Poppins Light"/>
                <a:sym typeface="Poppins Light"/>
              </a:rPr>
              <a:t>procurement, but not expected.</a:t>
            </a:r>
            <a:endParaRPr sz="1500">
              <a:latin typeface="Poppins Light"/>
              <a:ea typeface="Poppins Light"/>
              <a:cs typeface="Poppins Light"/>
              <a:sym typeface="Poppins Light"/>
            </a:endParaRPr>
          </a:p>
        </p:txBody>
      </p:sp>
      <p:sp>
        <p:nvSpPr>
          <p:cNvPr id="283" name="Google Shape;283;p39"/>
          <p:cNvSpPr txBox="1"/>
          <p:nvPr/>
        </p:nvSpPr>
        <p:spPr>
          <a:xfrm>
            <a:off x="343487" y="4434444"/>
            <a:ext cx="43977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800">
                <a:latin typeface="Inconsolata"/>
                <a:ea typeface="Inconsolata"/>
                <a:cs typeface="Inconsolata"/>
                <a:sym typeface="Inconsolata"/>
              </a:rPr>
              <a:t>Bear’s Tipi. Photograph by Tommy Bond. Unsplash.</a:t>
            </a:r>
            <a:endParaRPr i="1" sz="800">
              <a:latin typeface="Inconsolata"/>
              <a:ea typeface="Inconsolata"/>
              <a:cs typeface="Inconsolata"/>
              <a:sym typeface="Inconsolat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7C7C"/>
        </a:solidFill>
      </p:bgPr>
    </p:bg>
    <p:spTree>
      <p:nvGrpSpPr>
        <p:cNvPr id="287" name="Shape 287"/>
        <p:cNvGrpSpPr/>
        <p:nvPr/>
      </p:nvGrpSpPr>
      <p:grpSpPr>
        <a:xfrm>
          <a:off x="0" y="0"/>
          <a:ext cx="0" cy="0"/>
          <a:chOff x="0" y="0"/>
          <a:chExt cx="0" cy="0"/>
        </a:xfrm>
      </p:grpSpPr>
      <p:pic>
        <p:nvPicPr>
          <p:cNvPr id="288" name="Google Shape;288;p40"/>
          <p:cNvPicPr preferRelativeResize="0"/>
          <p:nvPr/>
        </p:nvPicPr>
        <p:blipFill>
          <a:blip r:embed="rId3">
            <a:alphaModFix/>
          </a:blip>
          <a:stretch>
            <a:fillRect/>
          </a:stretch>
        </p:blipFill>
        <p:spPr>
          <a:xfrm>
            <a:off x="-76200" y="-101025"/>
            <a:ext cx="9459874" cy="5339775"/>
          </a:xfrm>
          <a:prstGeom prst="rect">
            <a:avLst/>
          </a:prstGeom>
          <a:noFill/>
          <a:ln>
            <a:noFill/>
          </a:ln>
        </p:spPr>
      </p:pic>
      <p:sp>
        <p:nvSpPr>
          <p:cNvPr id="289" name="Google Shape;289;p40"/>
          <p:cNvSpPr/>
          <p:nvPr/>
        </p:nvSpPr>
        <p:spPr>
          <a:xfrm>
            <a:off x="0" y="-101025"/>
            <a:ext cx="9265200" cy="5254200"/>
          </a:xfrm>
          <a:prstGeom prst="rect">
            <a:avLst/>
          </a:prstGeom>
          <a:solidFill>
            <a:srgbClr val="417C7C">
              <a:alpha val="53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0" name="Google Shape;290;p40"/>
          <p:cNvSpPr/>
          <p:nvPr/>
        </p:nvSpPr>
        <p:spPr>
          <a:xfrm>
            <a:off x="4512025" y="-237979"/>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291" name="Google Shape;291;p40"/>
          <p:cNvSpPr txBox="1"/>
          <p:nvPr/>
        </p:nvSpPr>
        <p:spPr>
          <a:xfrm>
            <a:off x="-3925" y="2298475"/>
            <a:ext cx="9147900" cy="94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rgbClr val="FFFFFF"/>
                </a:solidFill>
                <a:latin typeface="Poppins"/>
                <a:ea typeface="Poppins"/>
                <a:cs typeface="Poppins"/>
                <a:sym typeface="Poppins"/>
              </a:rPr>
              <a:t>Sprint Timeline</a:t>
            </a:r>
            <a:endParaRPr sz="3200">
              <a:solidFill>
                <a:srgbClr val="FFFFFF"/>
              </a:solidFill>
              <a:latin typeface="Poppins"/>
              <a:ea typeface="Poppins"/>
              <a:cs typeface="Poppins"/>
              <a:sym typeface="Poppins"/>
            </a:endParaRPr>
          </a:p>
        </p:txBody>
      </p:sp>
      <p:sp>
        <p:nvSpPr>
          <p:cNvPr id="292" name="Google Shape;292;p40"/>
          <p:cNvSpPr/>
          <p:nvPr/>
        </p:nvSpPr>
        <p:spPr>
          <a:xfrm>
            <a:off x="4394350" y="-99929"/>
            <a:ext cx="355200" cy="17691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293" name="Google Shape;293;p40"/>
          <p:cNvSpPr/>
          <p:nvPr/>
        </p:nvSpPr>
        <p:spPr>
          <a:xfrm>
            <a:off x="4512025" y="-100054"/>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294" name="Google Shape;294;p40"/>
          <p:cNvPicPr preferRelativeResize="0"/>
          <p:nvPr/>
        </p:nvPicPr>
        <p:blipFill>
          <a:blip r:embed="rId4">
            <a:alphaModFix/>
          </a:blip>
          <a:stretch>
            <a:fillRect/>
          </a:stretch>
        </p:blipFill>
        <p:spPr>
          <a:xfrm rot="-1113686">
            <a:off x="4423274" y="1834474"/>
            <a:ext cx="74075" cy="74075"/>
          </a:xfrm>
          <a:prstGeom prst="rect">
            <a:avLst/>
          </a:prstGeom>
          <a:noFill/>
          <a:ln>
            <a:noFill/>
          </a:ln>
        </p:spPr>
      </p:pic>
      <p:pic>
        <p:nvPicPr>
          <p:cNvPr id="295" name="Google Shape;295;p40"/>
          <p:cNvPicPr preferRelativeResize="0"/>
          <p:nvPr/>
        </p:nvPicPr>
        <p:blipFill>
          <a:blip r:embed="rId4">
            <a:alphaModFix/>
          </a:blip>
          <a:stretch>
            <a:fillRect/>
          </a:stretch>
        </p:blipFill>
        <p:spPr>
          <a:xfrm rot="509">
            <a:off x="4520155" y="1817796"/>
            <a:ext cx="107416" cy="107407"/>
          </a:xfrm>
          <a:prstGeom prst="rect">
            <a:avLst/>
          </a:prstGeom>
          <a:noFill/>
          <a:ln>
            <a:noFill/>
          </a:ln>
        </p:spPr>
      </p:pic>
      <p:pic>
        <p:nvPicPr>
          <p:cNvPr id="296" name="Google Shape;296;p40"/>
          <p:cNvPicPr preferRelativeResize="0"/>
          <p:nvPr/>
        </p:nvPicPr>
        <p:blipFill>
          <a:blip r:embed="rId4">
            <a:alphaModFix/>
          </a:blip>
          <a:stretch>
            <a:fillRect/>
          </a:stretch>
        </p:blipFill>
        <p:spPr>
          <a:xfrm rot="1398166">
            <a:off x="4652149" y="1834461"/>
            <a:ext cx="74075" cy="74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300" name="Shape 300"/>
        <p:cNvGrpSpPr/>
        <p:nvPr/>
      </p:nvGrpSpPr>
      <p:grpSpPr>
        <a:xfrm>
          <a:off x="0" y="0"/>
          <a:ext cx="0" cy="0"/>
          <a:chOff x="0" y="0"/>
          <a:chExt cx="0" cy="0"/>
        </a:xfrm>
      </p:grpSpPr>
      <p:sp>
        <p:nvSpPr>
          <p:cNvPr id="301" name="Google Shape;301;p41"/>
          <p:cNvSpPr/>
          <p:nvPr/>
        </p:nvSpPr>
        <p:spPr>
          <a:xfrm rot="5400000">
            <a:off x="2077825" y="532125"/>
            <a:ext cx="299100" cy="292500"/>
          </a:xfrm>
          <a:prstGeom prst="ellipse">
            <a:avLst/>
          </a:prstGeom>
          <a:noFill/>
          <a:ln cap="flat" cmpd="sng" w="28575">
            <a:solidFill>
              <a:srgbClr val="F4BC2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2" name="Google Shape;302;p41"/>
          <p:cNvCxnSpPr>
            <a:stCxn id="303" idx="6"/>
            <a:endCxn id="304" idx="2"/>
          </p:cNvCxnSpPr>
          <p:nvPr/>
        </p:nvCxnSpPr>
        <p:spPr>
          <a:xfrm>
            <a:off x="2227380" y="711104"/>
            <a:ext cx="0" cy="3691800"/>
          </a:xfrm>
          <a:prstGeom prst="straightConnector1">
            <a:avLst/>
          </a:prstGeom>
          <a:noFill/>
          <a:ln cap="flat" cmpd="sng" w="9525">
            <a:solidFill>
              <a:srgbClr val="2B3044"/>
            </a:solidFill>
            <a:prstDash val="solid"/>
            <a:round/>
            <a:headEnd len="med" w="med" type="none"/>
            <a:tailEnd len="med" w="med" type="none"/>
          </a:ln>
        </p:spPr>
      </p:cxnSp>
      <p:sp>
        <p:nvSpPr>
          <p:cNvPr id="303" name="Google Shape;303;p41"/>
          <p:cNvSpPr/>
          <p:nvPr/>
        </p:nvSpPr>
        <p:spPr>
          <a:xfrm rot="5400000">
            <a:off x="2194680" y="646454"/>
            <a:ext cx="65400" cy="63900"/>
          </a:xfrm>
          <a:prstGeom prst="ellipse">
            <a:avLst/>
          </a:prstGeom>
          <a:solidFill>
            <a:srgbClr val="FFAE0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BC2A"/>
              </a:solidFill>
            </a:endParaRPr>
          </a:p>
        </p:txBody>
      </p:sp>
      <p:sp>
        <p:nvSpPr>
          <p:cNvPr id="305" name="Google Shape;305;p41"/>
          <p:cNvSpPr/>
          <p:nvPr/>
        </p:nvSpPr>
        <p:spPr>
          <a:xfrm rot="5400000">
            <a:off x="2195424" y="3232680"/>
            <a:ext cx="63900" cy="63900"/>
          </a:xfrm>
          <a:prstGeom prst="ellipse">
            <a:avLst/>
          </a:prstGeom>
          <a:solidFill>
            <a:srgbClr val="F4BC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BC2A"/>
              </a:solidFill>
            </a:endParaRPr>
          </a:p>
        </p:txBody>
      </p:sp>
      <p:sp>
        <p:nvSpPr>
          <p:cNvPr id="304" name="Google Shape;304;p41"/>
          <p:cNvSpPr/>
          <p:nvPr/>
        </p:nvSpPr>
        <p:spPr>
          <a:xfrm rot="5400000">
            <a:off x="2195422" y="4402861"/>
            <a:ext cx="63900" cy="63900"/>
          </a:xfrm>
          <a:prstGeom prst="ellipse">
            <a:avLst/>
          </a:prstGeom>
          <a:solidFill>
            <a:srgbClr val="F4BC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BC2A"/>
              </a:solidFill>
            </a:endParaRPr>
          </a:p>
        </p:txBody>
      </p:sp>
      <p:sp>
        <p:nvSpPr>
          <p:cNvPr id="306" name="Google Shape;306;p41"/>
          <p:cNvSpPr txBox="1"/>
          <p:nvPr/>
        </p:nvSpPr>
        <p:spPr>
          <a:xfrm>
            <a:off x="603495" y="372425"/>
            <a:ext cx="13917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Inconsolata SemiBold"/>
                <a:ea typeface="Inconsolata SemiBold"/>
                <a:cs typeface="Inconsolata SemiBold"/>
                <a:sym typeface="Inconsolata SemiBold"/>
              </a:rPr>
              <a:t>SPRINT TIMELINE </a:t>
            </a:r>
            <a:r>
              <a:rPr lang="en" sz="900">
                <a:latin typeface="Inconsolata SemiBold"/>
                <a:ea typeface="Inconsolata SemiBold"/>
                <a:cs typeface="Inconsolata SemiBold"/>
                <a:sym typeface="Inconsolata SemiBold"/>
              </a:rPr>
              <a:t>(all times at 3pm ET)</a:t>
            </a:r>
            <a:endParaRPr sz="900">
              <a:latin typeface="Inconsolata SemiBold"/>
              <a:ea typeface="Inconsolata SemiBold"/>
              <a:cs typeface="Inconsolata SemiBold"/>
              <a:sym typeface="Inconsolata SemiBold"/>
            </a:endParaRPr>
          </a:p>
        </p:txBody>
      </p:sp>
      <p:sp>
        <p:nvSpPr>
          <p:cNvPr id="307" name="Google Shape;307;p41"/>
          <p:cNvSpPr/>
          <p:nvPr/>
        </p:nvSpPr>
        <p:spPr>
          <a:xfrm>
            <a:off x="992241" y="1815597"/>
            <a:ext cx="157200" cy="83622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308" name="Google Shape;308;p41"/>
          <p:cNvSpPr/>
          <p:nvPr/>
        </p:nvSpPr>
        <p:spPr>
          <a:xfrm>
            <a:off x="1044260" y="1817291"/>
            <a:ext cx="53100" cy="83622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309" name="Google Shape;309;p41"/>
          <p:cNvPicPr preferRelativeResize="0"/>
          <p:nvPr/>
        </p:nvPicPr>
        <p:blipFill>
          <a:blip r:embed="rId3">
            <a:alphaModFix/>
          </a:blip>
          <a:stretch>
            <a:fillRect/>
          </a:stretch>
        </p:blipFill>
        <p:spPr>
          <a:xfrm rot="5400000">
            <a:off x="835341" y="1172697"/>
            <a:ext cx="471000" cy="471000"/>
          </a:xfrm>
          <a:prstGeom prst="rect">
            <a:avLst/>
          </a:prstGeom>
          <a:noFill/>
          <a:ln>
            <a:noFill/>
          </a:ln>
        </p:spPr>
      </p:pic>
      <p:graphicFrame>
        <p:nvGraphicFramePr>
          <p:cNvPr id="310" name="Google Shape;310;p41"/>
          <p:cNvGraphicFramePr/>
          <p:nvPr/>
        </p:nvGraphicFramePr>
        <p:xfrm>
          <a:off x="2532938" y="528825"/>
          <a:ext cx="3000000" cy="3000000"/>
        </p:xfrm>
        <a:graphic>
          <a:graphicData uri="http://schemas.openxmlformats.org/drawingml/2006/table">
            <a:tbl>
              <a:tblPr>
                <a:noFill/>
                <a:tableStyleId>{B2BC35CE-A6A3-4E57-8A58-5B40E4BE86EE}</a:tableStyleId>
              </a:tblPr>
              <a:tblGrid>
                <a:gridCol w="1373250"/>
                <a:gridCol w="4787425"/>
              </a:tblGrid>
              <a:tr h="532475">
                <a:tc>
                  <a:txBody>
                    <a:bodyPr/>
                    <a:lstStyle/>
                    <a:p>
                      <a:pPr indent="0" lvl="0" marL="0" rtl="0" algn="l">
                        <a:lnSpc>
                          <a:spcPct val="130000"/>
                        </a:lnSpc>
                        <a:spcBef>
                          <a:spcPts val="0"/>
                        </a:spcBef>
                        <a:spcAft>
                          <a:spcPts val="0"/>
                        </a:spcAft>
                        <a:buNone/>
                      </a:pPr>
                      <a:r>
                        <a:rPr b="1" lang="en" sz="1100">
                          <a:solidFill>
                            <a:srgbClr val="161D36"/>
                          </a:solidFill>
                          <a:latin typeface="Inconsolata"/>
                          <a:ea typeface="Inconsolata"/>
                          <a:cs typeface="Inconsolata"/>
                          <a:sym typeface="Inconsolata"/>
                        </a:rPr>
                        <a:t>September 6th</a:t>
                      </a:r>
                      <a:endParaRPr b="1" sz="1100">
                        <a:solidFill>
                          <a:srgbClr val="161D36"/>
                        </a:solidFill>
                        <a:latin typeface="Inconsolata"/>
                        <a:ea typeface="Inconsolata"/>
                        <a:cs typeface="Inconsolata"/>
                        <a:sym typeface="Inconsolata"/>
                      </a:endParaRPr>
                    </a:p>
                  </a:txBody>
                  <a:tcPr marT="63500" marB="63500" marR="63500" marL="63500">
                    <a:lnL cap="flat" cmpd="sng" w="19050">
                      <a:solidFill>
                        <a:srgbClr val="161D36">
                          <a:alpha val="0"/>
                        </a:srgbClr>
                      </a:solidFill>
                      <a:prstDash val="solid"/>
                      <a:round/>
                      <a:headEnd len="sm" w="sm" type="none"/>
                      <a:tailEnd len="sm" w="sm" type="none"/>
                    </a:lnL>
                    <a:lnR cap="flat" cmpd="sng" w="19050">
                      <a:solidFill>
                        <a:srgbClr val="F7C636">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rgbClr val="161D36"/>
                          </a:solidFill>
                          <a:latin typeface="Inconsolata"/>
                          <a:ea typeface="Inconsolata"/>
                          <a:cs typeface="Inconsolata"/>
                          <a:sym typeface="Inconsolata"/>
                        </a:rPr>
                        <a:t>Kick Off Call:</a:t>
                      </a:r>
                      <a:r>
                        <a:rPr lang="en" sz="1100">
                          <a:solidFill>
                            <a:srgbClr val="161D36"/>
                          </a:solidFill>
                          <a:latin typeface="Inconsolata"/>
                          <a:ea typeface="Inconsolata"/>
                          <a:cs typeface="Inconsolata"/>
                          <a:sym typeface="Inconsolata"/>
                        </a:rPr>
                        <a:t> teams meet for a soft launch, intros to sprint leaders and other participants, dive into sprint topic</a:t>
                      </a:r>
                      <a:endParaRPr sz="1100">
                        <a:solidFill>
                          <a:srgbClr val="161D36"/>
                        </a:solidFill>
                        <a:latin typeface="Inconsolata"/>
                        <a:ea typeface="Inconsolata"/>
                        <a:cs typeface="Inconsolata"/>
                        <a:sym typeface="Inconsolata"/>
                      </a:endParaRPr>
                    </a:p>
                  </a:txBody>
                  <a:tcPr marT="63500" marB="63500" marR="63500" marL="63500">
                    <a:lnL cap="flat" cmpd="sng" w="19050">
                      <a:solidFill>
                        <a:srgbClr val="F7C636">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r>
              <a:tr h="532475">
                <a:tc>
                  <a:txBody>
                    <a:bodyPr/>
                    <a:lstStyle/>
                    <a:p>
                      <a:pPr indent="0" lvl="0" marL="0" rtl="0" algn="l">
                        <a:spcBef>
                          <a:spcPts val="0"/>
                        </a:spcBef>
                        <a:spcAft>
                          <a:spcPts val="0"/>
                        </a:spcAft>
                        <a:buNone/>
                      </a:pPr>
                      <a:r>
                        <a:rPr b="1" lang="en" sz="1100">
                          <a:solidFill>
                            <a:srgbClr val="161D36"/>
                          </a:solidFill>
                          <a:latin typeface="Inconsolata"/>
                          <a:ea typeface="Inconsolata"/>
                          <a:cs typeface="Inconsolata"/>
                          <a:sym typeface="Inconsolata"/>
                        </a:rPr>
                        <a:t>September 20th</a:t>
                      </a:r>
                      <a:endParaRPr b="1" sz="1100">
                        <a:solidFill>
                          <a:srgbClr val="161D36"/>
                        </a:solidFill>
                        <a:latin typeface="Inconsolata"/>
                        <a:ea typeface="Inconsolata"/>
                        <a:cs typeface="Inconsolata"/>
                        <a:sym typeface="Inconsolata"/>
                      </a:endParaRPr>
                    </a:p>
                  </a:txBody>
                  <a:tcPr marT="63500" marB="63500" marR="63500" marL="63500">
                    <a:lnL cap="flat" cmpd="sng" w="19050">
                      <a:solidFill>
                        <a:srgbClr val="161D36">
                          <a:alpha val="0"/>
                        </a:srgbClr>
                      </a:solidFill>
                      <a:prstDash val="solid"/>
                      <a:round/>
                      <a:headEnd len="sm" w="sm" type="none"/>
                      <a:tailEnd len="sm" w="sm" type="none"/>
                    </a:lnL>
                    <a:lnR cap="flat" cmpd="sng" w="19050">
                      <a:solidFill>
                        <a:srgbClr val="F7C636">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rgbClr val="161D36"/>
                          </a:solidFill>
                          <a:latin typeface="Inconsolata"/>
                          <a:ea typeface="Inconsolata"/>
                          <a:cs typeface="Inconsolata"/>
                          <a:sym typeface="Inconsolata"/>
                        </a:rPr>
                        <a:t>User Research Milestone:</a:t>
                      </a:r>
                      <a:r>
                        <a:rPr lang="en" sz="1100">
                          <a:solidFill>
                            <a:srgbClr val="161D36"/>
                          </a:solidFill>
                          <a:latin typeface="Inconsolata"/>
                          <a:ea typeface="Inconsolata"/>
                          <a:cs typeface="Inconsolata"/>
                          <a:sym typeface="Inconsolata"/>
                        </a:rPr>
                        <a:t> teams gather to share user research progress</a:t>
                      </a:r>
                      <a:endParaRPr sz="1100">
                        <a:solidFill>
                          <a:srgbClr val="161D36"/>
                        </a:solidFill>
                        <a:latin typeface="Inconsolata"/>
                        <a:ea typeface="Inconsolata"/>
                        <a:cs typeface="Inconsolata"/>
                        <a:sym typeface="Inconsolata"/>
                      </a:endParaRPr>
                    </a:p>
                  </a:txBody>
                  <a:tcPr marT="63500" marB="63500" marR="63500" marL="63500">
                    <a:lnL cap="flat" cmpd="sng" w="19050">
                      <a:solidFill>
                        <a:srgbClr val="F7C636">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r>
              <a:tr h="425425">
                <a:tc>
                  <a:txBody>
                    <a:bodyPr/>
                    <a:lstStyle/>
                    <a:p>
                      <a:pPr indent="0" lvl="0" marL="0" rtl="0" algn="l">
                        <a:spcBef>
                          <a:spcPts val="0"/>
                        </a:spcBef>
                        <a:spcAft>
                          <a:spcPts val="0"/>
                        </a:spcAft>
                        <a:buNone/>
                      </a:pPr>
                      <a:r>
                        <a:rPr b="1" lang="en" sz="1100">
                          <a:solidFill>
                            <a:srgbClr val="161D36"/>
                          </a:solidFill>
                          <a:latin typeface="Inconsolata"/>
                          <a:ea typeface="Inconsolata"/>
                          <a:cs typeface="Inconsolata"/>
                          <a:sym typeface="Inconsolata"/>
                        </a:rPr>
                        <a:t>October 4th</a:t>
                      </a:r>
                      <a:endParaRPr b="1" sz="1100">
                        <a:solidFill>
                          <a:srgbClr val="161D36"/>
                        </a:solidFill>
                        <a:latin typeface="Inconsolata"/>
                        <a:ea typeface="Inconsolata"/>
                        <a:cs typeface="Inconsolata"/>
                        <a:sym typeface="Inconsolata"/>
                      </a:endParaRPr>
                    </a:p>
                  </a:txBody>
                  <a:tcPr marT="63500" marB="63500" marR="63500" marL="63500">
                    <a:lnL cap="flat" cmpd="sng" w="19050">
                      <a:solidFill>
                        <a:srgbClr val="161D36">
                          <a:alpha val="0"/>
                        </a:srgbClr>
                      </a:solidFill>
                      <a:prstDash val="solid"/>
                      <a:round/>
                      <a:headEnd len="sm" w="sm" type="none"/>
                      <a:tailEnd len="sm" w="sm" type="none"/>
                    </a:lnL>
                    <a:lnR cap="flat" cmpd="sng" w="19050">
                      <a:solidFill>
                        <a:srgbClr val="F7C636">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rgbClr val="161D36"/>
                          </a:solidFill>
                          <a:latin typeface="Inconsolata"/>
                          <a:ea typeface="Inconsolata"/>
                          <a:cs typeface="Inconsolata"/>
                          <a:sym typeface="Inconsolata"/>
                        </a:rPr>
                        <a:t>Data Exploration:</a:t>
                      </a:r>
                      <a:r>
                        <a:rPr lang="en" sz="1100">
                          <a:solidFill>
                            <a:srgbClr val="161D36"/>
                          </a:solidFill>
                          <a:latin typeface="Inconsolata"/>
                          <a:ea typeface="Inconsolata"/>
                          <a:cs typeface="Inconsolata"/>
                          <a:sym typeface="Inconsolata"/>
                        </a:rPr>
                        <a:t> teams gather for a data Q&amp;A session</a:t>
                      </a:r>
                      <a:endParaRPr sz="1100">
                        <a:solidFill>
                          <a:srgbClr val="161D36"/>
                        </a:solidFill>
                        <a:latin typeface="Inconsolata"/>
                        <a:ea typeface="Inconsolata"/>
                        <a:cs typeface="Inconsolata"/>
                        <a:sym typeface="Inconsolata"/>
                      </a:endParaRPr>
                    </a:p>
                  </a:txBody>
                  <a:tcPr marT="63500" marB="63500" marR="63500" marL="63500">
                    <a:lnL cap="flat" cmpd="sng" w="19050">
                      <a:solidFill>
                        <a:srgbClr val="F7C636">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r>
              <a:tr h="532475">
                <a:tc>
                  <a:txBody>
                    <a:bodyPr/>
                    <a:lstStyle/>
                    <a:p>
                      <a:pPr indent="0" lvl="0" marL="0" rtl="0" algn="l">
                        <a:spcBef>
                          <a:spcPts val="0"/>
                        </a:spcBef>
                        <a:spcAft>
                          <a:spcPts val="0"/>
                        </a:spcAft>
                        <a:buNone/>
                      </a:pPr>
                      <a:r>
                        <a:rPr b="1" lang="en" sz="1100">
                          <a:solidFill>
                            <a:srgbClr val="161D36"/>
                          </a:solidFill>
                          <a:latin typeface="Inconsolata"/>
                          <a:ea typeface="Inconsolata"/>
                          <a:cs typeface="Inconsolata"/>
                          <a:sym typeface="Inconsolata"/>
                        </a:rPr>
                        <a:t>October 25th</a:t>
                      </a:r>
                      <a:endParaRPr b="1" sz="1100">
                        <a:solidFill>
                          <a:srgbClr val="161D36"/>
                        </a:solidFill>
                        <a:latin typeface="Inconsolata"/>
                        <a:ea typeface="Inconsolata"/>
                        <a:cs typeface="Inconsolata"/>
                        <a:sym typeface="Inconsolata"/>
                      </a:endParaRPr>
                    </a:p>
                  </a:txBody>
                  <a:tcPr marT="63500" marB="63500" marR="63500" marL="63500">
                    <a:lnL cap="flat" cmpd="sng" w="19050">
                      <a:solidFill>
                        <a:srgbClr val="161D36">
                          <a:alpha val="0"/>
                        </a:srgbClr>
                      </a:solidFill>
                      <a:prstDash val="solid"/>
                      <a:round/>
                      <a:headEnd len="sm" w="sm" type="none"/>
                      <a:tailEnd len="sm" w="sm" type="none"/>
                    </a:lnL>
                    <a:lnR cap="flat" cmpd="sng" w="19050">
                      <a:solidFill>
                        <a:srgbClr val="F7C636">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rgbClr val="161D36"/>
                          </a:solidFill>
                          <a:latin typeface="Inconsolata"/>
                          <a:ea typeface="Inconsolata"/>
                          <a:cs typeface="Inconsolata"/>
                          <a:sym typeface="Inconsolata"/>
                        </a:rPr>
                        <a:t>Concept Pitch Sessions:</a:t>
                      </a:r>
                      <a:r>
                        <a:rPr lang="en" sz="1100">
                          <a:solidFill>
                            <a:srgbClr val="161D36"/>
                          </a:solidFill>
                          <a:latin typeface="Inconsolata"/>
                          <a:ea typeface="Inconsolata"/>
                          <a:cs typeface="Inconsolata"/>
                          <a:sym typeface="Inconsolata"/>
                        </a:rPr>
                        <a:t> teams present the initial concept for their sprint products</a:t>
                      </a:r>
                      <a:endParaRPr sz="1100">
                        <a:solidFill>
                          <a:srgbClr val="161D36"/>
                        </a:solidFill>
                        <a:latin typeface="Inconsolata"/>
                        <a:ea typeface="Inconsolata"/>
                        <a:cs typeface="Inconsolata"/>
                        <a:sym typeface="Inconsolata"/>
                      </a:endParaRPr>
                    </a:p>
                  </a:txBody>
                  <a:tcPr marT="63500" marB="63500" marR="63500" marL="63500">
                    <a:lnL cap="flat" cmpd="sng" w="19050">
                      <a:solidFill>
                        <a:srgbClr val="F7C636">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r>
              <a:tr h="532475">
                <a:tc>
                  <a:txBody>
                    <a:bodyPr/>
                    <a:lstStyle/>
                    <a:p>
                      <a:pPr indent="0" lvl="0" marL="0" rtl="0" algn="l">
                        <a:spcBef>
                          <a:spcPts val="0"/>
                        </a:spcBef>
                        <a:spcAft>
                          <a:spcPts val="0"/>
                        </a:spcAft>
                        <a:buNone/>
                      </a:pPr>
                      <a:r>
                        <a:rPr b="1" lang="en" sz="1100">
                          <a:solidFill>
                            <a:srgbClr val="161D36"/>
                          </a:solidFill>
                          <a:latin typeface="Inconsolata"/>
                          <a:ea typeface="Inconsolata"/>
                          <a:cs typeface="Inconsolata"/>
                          <a:sym typeface="Inconsolata"/>
                        </a:rPr>
                        <a:t>November 8th</a:t>
                      </a:r>
                      <a:endParaRPr b="1" sz="1100">
                        <a:solidFill>
                          <a:srgbClr val="161D36"/>
                        </a:solidFill>
                        <a:latin typeface="Inconsolata"/>
                        <a:ea typeface="Inconsolata"/>
                        <a:cs typeface="Inconsolata"/>
                        <a:sym typeface="Inconsolata"/>
                      </a:endParaRPr>
                    </a:p>
                  </a:txBody>
                  <a:tcPr marT="63500" marB="63500" marR="63500" marL="63500">
                    <a:lnL cap="flat" cmpd="sng" w="19050">
                      <a:solidFill>
                        <a:srgbClr val="161D36">
                          <a:alpha val="0"/>
                        </a:srgbClr>
                      </a:solidFill>
                      <a:prstDash val="solid"/>
                      <a:round/>
                      <a:headEnd len="sm" w="sm" type="none"/>
                      <a:tailEnd len="sm" w="sm" type="none"/>
                    </a:lnL>
                    <a:lnR cap="flat" cmpd="sng" w="19050">
                      <a:solidFill>
                        <a:srgbClr val="F7C636">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rgbClr val="161D36"/>
                          </a:solidFill>
                          <a:latin typeface="Inconsolata"/>
                          <a:ea typeface="Inconsolata"/>
                          <a:cs typeface="Inconsolata"/>
                          <a:sym typeface="Inconsolata"/>
                        </a:rPr>
                        <a:t>Beta Demos: </a:t>
                      </a:r>
                      <a:r>
                        <a:rPr lang="en" sz="1100">
                          <a:solidFill>
                            <a:srgbClr val="161D36"/>
                          </a:solidFill>
                          <a:latin typeface="Inconsolata"/>
                          <a:ea typeface="Inconsolata"/>
                          <a:cs typeface="Inconsolata"/>
                          <a:sym typeface="Inconsolata"/>
                        </a:rPr>
                        <a:t>teams share more mature versions of their product for feedback </a:t>
                      </a:r>
                      <a:endParaRPr sz="1100">
                        <a:solidFill>
                          <a:srgbClr val="161D36"/>
                        </a:solidFill>
                        <a:latin typeface="Inconsolata"/>
                        <a:ea typeface="Inconsolata"/>
                        <a:cs typeface="Inconsolata"/>
                        <a:sym typeface="Inconsolata"/>
                      </a:endParaRPr>
                    </a:p>
                  </a:txBody>
                  <a:tcPr marT="63500" marB="63500" marR="63500" marL="63500">
                    <a:lnL cap="flat" cmpd="sng" w="19050">
                      <a:solidFill>
                        <a:srgbClr val="F7C636">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r>
              <a:tr h="532475">
                <a:tc>
                  <a:txBody>
                    <a:bodyPr/>
                    <a:lstStyle/>
                    <a:p>
                      <a:pPr indent="0" lvl="0" marL="0" rtl="0" algn="l">
                        <a:spcBef>
                          <a:spcPts val="0"/>
                        </a:spcBef>
                        <a:spcAft>
                          <a:spcPts val="0"/>
                        </a:spcAft>
                        <a:buNone/>
                      </a:pPr>
                      <a:r>
                        <a:rPr b="1" lang="en" sz="1100">
                          <a:solidFill>
                            <a:srgbClr val="161D36"/>
                          </a:solidFill>
                          <a:latin typeface="Inconsolata"/>
                          <a:ea typeface="Inconsolata"/>
                          <a:cs typeface="Inconsolata"/>
                          <a:sym typeface="Inconsolata"/>
                        </a:rPr>
                        <a:t>Week of November 18th</a:t>
                      </a:r>
                      <a:endParaRPr b="1" sz="1100">
                        <a:solidFill>
                          <a:srgbClr val="161D36"/>
                        </a:solidFill>
                        <a:latin typeface="Inconsolata"/>
                        <a:ea typeface="Inconsolata"/>
                        <a:cs typeface="Inconsolata"/>
                        <a:sym typeface="Inconsolata"/>
                      </a:endParaRPr>
                    </a:p>
                  </a:txBody>
                  <a:tcPr marT="63500" marB="63500" marR="63500" marL="63500">
                    <a:lnL cap="flat" cmpd="sng" w="19050">
                      <a:solidFill>
                        <a:srgbClr val="161D36">
                          <a:alpha val="0"/>
                        </a:srgbClr>
                      </a:solidFill>
                      <a:prstDash val="solid"/>
                      <a:round/>
                      <a:headEnd len="sm" w="sm" type="none"/>
                      <a:tailEnd len="sm" w="sm" type="none"/>
                    </a:lnL>
                    <a:lnR cap="flat" cmpd="sng" w="19050">
                      <a:solidFill>
                        <a:srgbClr val="F7C636">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rgbClr val="161D36"/>
                          </a:solidFill>
                          <a:latin typeface="Inconsolata"/>
                          <a:ea typeface="Inconsolata"/>
                          <a:cs typeface="Inconsolata"/>
                          <a:sym typeface="Inconsolata"/>
                        </a:rPr>
                        <a:t>MVP Demos:</a:t>
                      </a:r>
                      <a:r>
                        <a:rPr lang="en" sz="1100">
                          <a:solidFill>
                            <a:srgbClr val="161D36"/>
                          </a:solidFill>
                          <a:latin typeface="Inconsolata"/>
                          <a:ea typeface="Inconsolata"/>
                          <a:cs typeface="Inconsolata"/>
                          <a:sym typeface="Inconsolata"/>
                        </a:rPr>
                        <a:t> teams present the complete Minimum Viable Product they have created in the sprint</a:t>
                      </a:r>
                      <a:endParaRPr sz="1100">
                        <a:solidFill>
                          <a:srgbClr val="161D36"/>
                        </a:solidFill>
                        <a:latin typeface="Inconsolata"/>
                        <a:ea typeface="Inconsolata"/>
                        <a:cs typeface="Inconsolata"/>
                        <a:sym typeface="Inconsolata"/>
                      </a:endParaRPr>
                    </a:p>
                  </a:txBody>
                  <a:tcPr marT="63500" marB="63500" marR="63500" marL="63500">
                    <a:lnL cap="flat" cmpd="sng" w="19050">
                      <a:solidFill>
                        <a:srgbClr val="F7C636">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3E455F">
                          <a:alpha val="0"/>
                        </a:srgbClr>
                      </a:solidFill>
                      <a:prstDash val="solid"/>
                      <a:round/>
                      <a:headEnd len="sm" w="sm" type="none"/>
                      <a:tailEnd len="sm" w="sm" type="none"/>
                    </a:lnB>
                  </a:tcPr>
                </a:tc>
              </a:tr>
              <a:tr h="532475">
                <a:tc>
                  <a:txBody>
                    <a:bodyPr/>
                    <a:lstStyle/>
                    <a:p>
                      <a:pPr indent="0" lvl="0" marL="0" rtl="0" algn="l">
                        <a:spcBef>
                          <a:spcPts val="0"/>
                        </a:spcBef>
                        <a:spcAft>
                          <a:spcPts val="0"/>
                        </a:spcAft>
                        <a:buNone/>
                      </a:pPr>
                      <a:r>
                        <a:rPr b="1" lang="en" sz="1100">
                          <a:solidFill>
                            <a:srgbClr val="161D36"/>
                          </a:solidFill>
                          <a:latin typeface="Inconsolata"/>
                          <a:ea typeface="Inconsolata"/>
                          <a:cs typeface="Inconsolata"/>
                          <a:sym typeface="Inconsolata"/>
                        </a:rPr>
                        <a:t>TBD (December 2024 or early 2025)</a:t>
                      </a:r>
                      <a:endParaRPr b="1" sz="1100">
                        <a:solidFill>
                          <a:srgbClr val="161D36"/>
                        </a:solidFill>
                        <a:latin typeface="Inconsolata"/>
                        <a:ea typeface="Inconsolata"/>
                        <a:cs typeface="Inconsolata"/>
                        <a:sym typeface="Inconsolata"/>
                      </a:endParaRPr>
                    </a:p>
                  </a:txBody>
                  <a:tcPr marT="63500" marB="63500" marR="63500" marL="63500">
                    <a:lnL cap="flat" cmpd="sng" w="19050">
                      <a:solidFill>
                        <a:srgbClr val="161D36">
                          <a:alpha val="0"/>
                        </a:srgbClr>
                      </a:solidFill>
                      <a:prstDash val="solid"/>
                      <a:round/>
                      <a:headEnd len="sm" w="sm" type="none"/>
                      <a:tailEnd len="sm" w="sm" type="none"/>
                    </a:lnL>
                    <a:lnR cap="flat" cmpd="sng" w="19050">
                      <a:solidFill>
                        <a:srgbClr val="F7C636">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100">
                          <a:solidFill>
                            <a:srgbClr val="161D36"/>
                          </a:solidFill>
                          <a:latin typeface="Inconsolata"/>
                          <a:ea typeface="Inconsolata"/>
                          <a:cs typeface="Inconsolata"/>
                          <a:sym typeface="Inconsolata"/>
                        </a:rPr>
                        <a:t>Summit: </a:t>
                      </a:r>
                      <a:r>
                        <a:rPr lang="en" sz="1100">
                          <a:solidFill>
                            <a:srgbClr val="161D36"/>
                          </a:solidFill>
                          <a:latin typeface="Inconsolata"/>
                          <a:ea typeface="Inconsolata"/>
                          <a:cs typeface="Inconsolata"/>
                          <a:sym typeface="Inconsolata"/>
                        </a:rPr>
                        <a:t>Products launch at a public-facing, open-press event</a:t>
                      </a:r>
                      <a:endParaRPr sz="1100">
                        <a:solidFill>
                          <a:srgbClr val="161D36"/>
                        </a:solidFill>
                        <a:latin typeface="Inconsolata"/>
                        <a:ea typeface="Inconsolata"/>
                        <a:cs typeface="Inconsolata"/>
                        <a:sym typeface="Inconsolata"/>
                      </a:endParaRPr>
                    </a:p>
                  </a:txBody>
                  <a:tcPr marT="63500" marB="63500" marR="63500" marL="63500">
                    <a:lnL cap="flat" cmpd="sng" w="19050">
                      <a:solidFill>
                        <a:srgbClr val="F7C636">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3E455F">
                          <a:alpha val="0"/>
                        </a:srgbClr>
                      </a:solidFill>
                      <a:prstDash val="solid"/>
                      <a:round/>
                      <a:headEnd len="sm" w="sm" type="none"/>
                      <a:tailEnd len="sm" w="sm" type="none"/>
                    </a:lnT>
                    <a:lnB cap="flat" cmpd="sng" w="19050">
                      <a:solidFill>
                        <a:srgbClr val="000000">
                          <a:alpha val="0"/>
                        </a:srgbClr>
                      </a:solidFill>
                      <a:prstDash val="solid"/>
                      <a:round/>
                      <a:headEnd len="sm" w="sm" type="none"/>
                      <a:tailEnd len="sm" w="sm" type="none"/>
                    </a:lnB>
                  </a:tcPr>
                </a:tc>
              </a:tr>
            </a:tbl>
          </a:graphicData>
        </a:graphic>
      </p:graphicFrame>
      <p:sp>
        <p:nvSpPr>
          <p:cNvPr id="311" name="Google Shape;311;p41"/>
          <p:cNvSpPr/>
          <p:nvPr/>
        </p:nvSpPr>
        <p:spPr>
          <a:xfrm rot="5400000">
            <a:off x="2195427" y="1198893"/>
            <a:ext cx="63900" cy="63900"/>
          </a:xfrm>
          <a:prstGeom prst="ellipse">
            <a:avLst/>
          </a:prstGeom>
          <a:solidFill>
            <a:srgbClr val="F4BC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BC2A"/>
              </a:solidFill>
            </a:endParaRPr>
          </a:p>
        </p:txBody>
      </p:sp>
      <p:sp>
        <p:nvSpPr>
          <p:cNvPr id="312" name="Google Shape;312;p41"/>
          <p:cNvSpPr/>
          <p:nvPr/>
        </p:nvSpPr>
        <p:spPr>
          <a:xfrm rot="5400000">
            <a:off x="2195427" y="1726087"/>
            <a:ext cx="63900" cy="63900"/>
          </a:xfrm>
          <a:prstGeom prst="ellipse">
            <a:avLst/>
          </a:prstGeom>
          <a:solidFill>
            <a:srgbClr val="F4BC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BC2A"/>
              </a:solidFill>
            </a:endParaRPr>
          </a:p>
        </p:txBody>
      </p:sp>
      <p:sp>
        <p:nvSpPr>
          <p:cNvPr id="313" name="Google Shape;313;p41"/>
          <p:cNvSpPr/>
          <p:nvPr/>
        </p:nvSpPr>
        <p:spPr>
          <a:xfrm rot="5400000">
            <a:off x="2195427" y="2161373"/>
            <a:ext cx="63900" cy="63900"/>
          </a:xfrm>
          <a:prstGeom prst="ellipse">
            <a:avLst/>
          </a:prstGeom>
          <a:solidFill>
            <a:srgbClr val="F4BC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BC2A"/>
              </a:solidFill>
            </a:endParaRPr>
          </a:p>
        </p:txBody>
      </p:sp>
      <p:sp>
        <p:nvSpPr>
          <p:cNvPr id="314" name="Google Shape;314;p41"/>
          <p:cNvSpPr/>
          <p:nvPr/>
        </p:nvSpPr>
        <p:spPr>
          <a:xfrm rot="5400000">
            <a:off x="2195427" y="2687968"/>
            <a:ext cx="63900" cy="63900"/>
          </a:xfrm>
          <a:prstGeom prst="ellipse">
            <a:avLst/>
          </a:prstGeom>
          <a:solidFill>
            <a:srgbClr val="F4BC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BC2A"/>
              </a:solidFill>
            </a:endParaRPr>
          </a:p>
        </p:txBody>
      </p:sp>
      <p:sp>
        <p:nvSpPr>
          <p:cNvPr id="315" name="Google Shape;315;p41"/>
          <p:cNvSpPr/>
          <p:nvPr/>
        </p:nvSpPr>
        <p:spPr>
          <a:xfrm rot="5400000">
            <a:off x="2195424" y="3865880"/>
            <a:ext cx="63900" cy="63900"/>
          </a:xfrm>
          <a:prstGeom prst="ellipse">
            <a:avLst/>
          </a:prstGeom>
          <a:solidFill>
            <a:srgbClr val="F4BC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4BC2A"/>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7C7C"/>
        </a:solidFill>
      </p:bgPr>
    </p:bg>
    <p:spTree>
      <p:nvGrpSpPr>
        <p:cNvPr id="319" name="Shape 319"/>
        <p:cNvGrpSpPr/>
        <p:nvPr/>
      </p:nvGrpSpPr>
      <p:grpSpPr>
        <a:xfrm>
          <a:off x="0" y="0"/>
          <a:ext cx="0" cy="0"/>
          <a:chOff x="0" y="0"/>
          <a:chExt cx="0" cy="0"/>
        </a:xfrm>
      </p:grpSpPr>
      <p:pic>
        <p:nvPicPr>
          <p:cNvPr id="320" name="Google Shape;320;p42"/>
          <p:cNvPicPr preferRelativeResize="0"/>
          <p:nvPr/>
        </p:nvPicPr>
        <p:blipFill>
          <a:blip r:embed="rId3">
            <a:alphaModFix/>
          </a:blip>
          <a:stretch>
            <a:fillRect/>
          </a:stretch>
        </p:blipFill>
        <p:spPr>
          <a:xfrm>
            <a:off x="-76200" y="-101025"/>
            <a:ext cx="9459874" cy="5339775"/>
          </a:xfrm>
          <a:prstGeom prst="rect">
            <a:avLst/>
          </a:prstGeom>
          <a:noFill/>
          <a:ln>
            <a:noFill/>
          </a:ln>
        </p:spPr>
      </p:pic>
      <p:sp>
        <p:nvSpPr>
          <p:cNvPr id="321" name="Google Shape;321;p42"/>
          <p:cNvSpPr/>
          <p:nvPr/>
        </p:nvSpPr>
        <p:spPr>
          <a:xfrm>
            <a:off x="0" y="-101025"/>
            <a:ext cx="9265200" cy="5254200"/>
          </a:xfrm>
          <a:prstGeom prst="rect">
            <a:avLst/>
          </a:prstGeom>
          <a:solidFill>
            <a:srgbClr val="417C7C">
              <a:alpha val="53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2" name="Google Shape;322;p42"/>
          <p:cNvSpPr/>
          <p:nvPr/>
        </p:nvSpPr>
        <p:spPr>
          <a:xfrm>
            <a:off x="4512025" y="-237979"/>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323" name="Google Shape;323;p42"/>
          <p:cNvSpPr txBox="1"/>
          <p:nvPr/>
        </p:nvSpPr>
        <p:spPr>
          <a:xfrm>
            <a:off x="-3925" y="2298475"/>
            <a:ext cx="9147900" cy="94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rgbClr val="FFFFFF"/>
                </a:solidFill>
                <a:latin typeface="Poppins"/>
                <a:ea typeface="Poppins"/>
                <a:cs typeface="Poppins"/>
                <a:sym typeface="Poppins"/>
              </a:rPr>
              <a:t>Project Background</a:t>
            </a:r>
            <a:endParaRPr sz="3200">
              <a:solidFill>
                <a:srgbClr val="FFFFFF"/>
              </a:solidFill>
              <a:latin typeface="Poppins"/>
              <a:ea typeface="Poppins"/>
              <a:cs typeface="Poppins"/>
              <a:sym typeface="Poppins"/>
            </a:endParaRPr>
          </a:p>
        </p:txBody>
      </p:sp>
      <p:sp>
        <p:nvSpPr>
          <p:cNvPr id="324" name="Google Shape;324;p42"/>
          <p:cNvSpPr/>
          <p:nvPr/>
        </p:nvSpPr>
        <p:spPr>
          <a:xfrm>
            <a:off x="4394350" y="-99929"/>
            <a:ext cx="355200" cy="17691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325" name="Google Shape;325;p42"/>
          <p:cNvSpPr/>
          <p:nvPr/>
        </p:nvSpPr>
        <p:spPr>
          <a:xfrm>
            <a:off x="4512025" y="-100054"/>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326" name="Google Shape;326;p42"/>
          <p:cNvPicPr preferRelativeResize="0"/>
          <p:nvPr/>
        </p:nvPicPr>
        <p:blipFill>
          <a:blip r:embed="rId4">
            <a:alphaModFix/>
          </a:blip>
          <a:stretch>
            <a:fillRect/>
          </a:stretch>
        </p:blipFill>
        <p:spPr>
          <a:xfrm rot="-1113686">
            <a:off x="4423274" y="1834474"/>
            <a:ext cx="74075" cy="74075"/>
          </a:xfrm>
          <a:prstGeom prst="rect">
            <a:avLst/>
          </a:prstGeom>
          <a:noFill/>
          <a:ln>
            <a:noFill/>
          </a:ln>
        </p:spPr>
      </p:pic>
      <p:pic>
        <p:nvPicPr>
          <p:cNvPr id="327" name="Google Shape;327;p42"/>
          <p:cNvPicPr preferRelativeResize="0"/>
          <p:nvPr/>
        </p:nvPicPr>
        <p:blipFill>
          <a:blip r:embed="rId4">
            <a:alphaModFix/>
          </a:blip>
          <a:stretch>
            <a:fillRect/>
          </a:stretch>
        </p:blipFill>
        <p:spPr>
          <a:xfrm rot="509">
            <a:off x="4520155" y="1817796"/>
            <a:ext cx="107416" cy="107407"/>
          </a:xfrm>
          <a:prstGeom prst="rect">
            <a:avLst/>
          </a:prstGeom>
          <a:noFill/>
          <a:ln>
            <a:noFill/>
          </a:ln>
        </p:spPr>
      </p:pic>
      <p:pic>
        <p:nvPicPr>
          <p:cNvPr id="328" name="Google Shape;328;p42"/>
          <p:cNvPicPr preferRelativeResize="0"/>
          <p:nvPr/>
        </p:nvPicPr>
        <p:blipFill>
          <a:blip r:embed="rId4">
            <a:alphaModFix/>
          </a:blip>
          <a:stretch>
            <a:fillRect/>
          </a:stretch>
        </p:blipFill>
        <p:spPr>
          <a:xfrm rot="1398166">
            <a:off x="4652149" y="1834461"/>
            <a:ext cx="74075" cy="74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332" name="Shape 332"/>
        <p:cNvGrpSpPr/>
        <p:nvPr/>
      </p:nvGrpSpPr>
      <p:grpSpPr>
        <a:xfrm>
          <a:off x="0" y="0"/>
          <a:ext cx="0" cy="0"/>
          <a:chOff x="0" y="0"/>
          <a:chExt cx="0" cy="0"/>
        </a:xfrm>
      </p:grpSpPr>
      <p:sp>
        <p:nvSpPr>
          <p:cNvPr id="333" name="Google Shape;333;p43"/>
          <p:cNvSpPr txBox="1"/>
          <p:nvPr/>
        </p:nvSpPr>
        <p:spPr>
          <a:xfrm>
            <a:off x="602675" y="1538775"/>
            <a:ext cx="7911600" cy="26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3192F"/>
                </a:solidFill>
                <a:latin typeface="Inconsolata"/>
                <a:ea typeface="Inconsolata"/>
                <a:cs typeface="Inconsolata"/>
                <a:sym typeface="Inconsolata"/>
              </a:rPr>
              <a:t>Develop community and data driven solutions that empower Indigenous communities to navigate a complex grant and funding landscape and increase their capabilities to successfully secure funding.</a:t>
            </a:r>
            <a:endParaRPr sz="1800">
              <a:solidFill>
                <a:srgbClr val="13192F"/>
              </a:solidFill>
              <a:latin typeface="Inconsolata"/>
              <a:ea typeface="Inconsolata"/>
              <a:cs typeface="Inconsolata"/>
              <a:sym typeface="Inconsolata"/>
            </a:endParaRPr>
          </a:p>
        </p:txBody>
      </p:sp>
      <p:sp>
        <p:nvSpPr>
          <p:cNvPr id="334" name="Google Shape;334;p43"/>
          <p:cNvSpPr txBox="1"/>
          <p:nvPr/>
        </p:nvSpPr>
        <p:spPr>
          <a:xfrm>
            <a:off x="340375" y="1052025"/>
            <a:ext cx="9261600" cy="17613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t/>
            </a:r>
            <a:endParaRPr sz="1500">
              <a:solidFill>
                <a:srgbClr val="13192F"/>
              </a:solidFill>
              <a:latin typeface="Poppins Light"/>
              <a:ea typeface="Poppins Light"/>
              <a:cs typeface="Poppins Light"/>
              <a:sym typeface="Poppins Light"/>
            </a:endParaRPr>
          </a:p>
          <a:p>
            <a:pPr indent="0" lvl="0" marL="0" rtl="0" algn="ctr">
              <a:lnSpc>
                <a:spcPct val="130000"/>
              </a:lnSpc>
              <a:spcBef>
                <a:spcPts val="0"/>
              </a:spcBef>
              <a:spcAft>
                <a:spcPts val="0"/>
              </a:spcAft>
              <a:buNone/>
            </a:pPr>
            <a:r>
              <a:t/>
            </a:r>
            <a:endParaRPr sz="1200">
              <a:solidFill>
                <a:srgbClr val="13192F"/>
              </a:solidFill>
              <a:latin typeface="Poppins"/>
              <a:ea typeface="Poppins"/>
              <a:cs typeface="Poppins"/>
              <a:sym typeface="Poppins"/>
            </a:endParaRPr>
          </a:p>
        </p:txBody>
      </p:sp>
      <p:sp>
        <p:nvSpPr>
          <p:cNvPr id="335" name="Google Shape;335;p43"/>
          <p:cNvSpPr txBox="1"/>
          <p:nvPr/>
        </p:nvSpPr>
        <p:spPr>
          <a:xfrm>
            <a:off x="4503803" y="2321725"/>
            <a:ext cx="4010400" cy="2329800"/>
          </a:xfrm>
          <a:prstGeom prst="rect">
            <a:avLst/>
          </a:prstGeom>
          <a:noFill/>
          <a:ln>
            <a:noFill/>
          </a:ln>
        </p:spPr>
        <p:txBody>
          <a:bodyPr anchorCtr="0" anchor="ctr" bIns="91425" lIns="91425" spcFirstLastPara="1" rIns="91425" wrap="square" tIns="91425">
            <a:noAutofit/>
          </a:bodyPr>
          <a:lstStyle/>
          <a:p>
            <a:pPr indent="0" lvl="0" marL="457200" rtl="0" algn="l">
              <a:lnSpc>
                <a:spcPct val="115000"/>
              </a:lnSpc>
              <a:spcBef>
                <a:spcPts val="0"/>
              </a:spcBef>
              <a:spcAft>
                <a:spcPts val="0"/>
              </a:spcAft>
              <a:buNone/>
            </a:pPr>
            <a:r>
              <a:t/>
            </a:r>
            <a:endParaRPr sz="1500">
              <a:solidFill>
                <a:srgbClr val="13192F"/>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500">
              <a:solidFill>
                <a:srgbClr val="13192F"/>
              </a:solidFill>
              <a:latin typeface="Poppins Light"/>
              <a:ea typeface="Poppins Light"/>
              <a:cs typeface="Poppins Light"/>
              <a:sym typeface="Poppins Light"/>
            </a:endParaRPr>
          </a:p>
        </p:txBody>
      </p:sp>
      <p:sp>
        <p:nvSpPr>
          <p:cNvPr id="336" name="Google Shape;336;p43"/>
          <p:cNvSpPr txBox="1"/>
          <p:nvPr/>
        </p:nvSpPr>
        <p:spPr>
          <a:xfrm>
            <a:off x="281100" y="1578750"/>
            <a:ext cx="4290900" cy="19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solidFill>
                  <a:schemeClr val="dk1"/>
                </a:solidFill>
                <a:latin typeface="Inconsolata SemiBold"/>
                <a:ea typeface="Inconsolata SemiBold"/>
                <a:cs typeface="Inconsolata SemiBold"/>
                <a:sym typeface="Inconsolata SemiBold"/>
              </a:rPr>
              <a:t>THE OPPORTUNITY</a:t>
            </a:r>
            <a:endParaRPr sz="2200">
              <a:solidFill>
                <a:schemeClr val="dk1"/>
              </a:solidFill>
              <a:latin typeface="Inconsolata SemiBold"/>
              <a:ea typeface="Inconsolata SemiBold"/>
              <a:cs typeface="Inconsolata SemiBold"/>
              <a:sym typeface="Inconsolata SemiBold"/>
            </a:endParaRPr>
          </a:p>
        </p:txBody>
      </p:sp>
      <p:sp>
        <p:nvSpPr>
          <p:cNvPr id="337" name="Google Shape;337;p43"/>
          <p:cNvSpPr txBox="1"/>
          <p:nvPr/>
        </p:nvSpPr>
        <p:spPr>
          <a:xfrm>
            <a:off x="438625" y="528825"/>
            <a:ext cx="2080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Inconsolata SemiBold"/>
                <a:ea typeface="Inconsolata SemiBold"/>
                <a:cs typeface="Inconsolata SemiBold"/>
                <a:sym typeface="Inconsolata SemiBold"/>
              </a:rPr>
              <a:t>THE GOAL</a:t>
            </a:r>
            <a:endParaRPr sz="2200">
              <a:latin typeface="Inconsolata SemiBold"/>
              <a:ea typeface="Inconsolata SemiBold"/>
              <a:cs typeface="Inconsolata SemiBold"/>
              <a:sym typeface="Inconsolata SemiBold"/>
            </a:endParaRPr>
          </a:p>
        </p:txBody>
      </p:sp>
      <p:sp>
        <p:nvSpPr>
          <p:cNvPr id="338" name="Google Shape;338;p43"/>
          <p:cNvSpPr txBox="1"/>
          <p:nvPr/>
        </p:nvSpPr>
        <p:spPr>
          <a:xfrm>
            <a:off x="712100" y="2745825"/>
            <a:ext cx="78669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13192F"/>
                </a:solidFill>
                <a:latin typeface="Inconsolata"/>
                <a:ea typeface="Inconsolata"/>
                <a:cs typeface="Inconsolata"/>
                <a:sym typeface="Inconsolata"/>
              </a:rPr>
              <a:t>In this sprint, teams will have an opportunity to work alongside Indigenous collaborators to build user-friendly tools that enable Tribal and Native Hawaiian stakeholders to successfully submit grant applications for critical federal programs and philanthropic funding sources. We are eager to catalyze solutions that will help to increase and improve the equitable distribution of resources to Indigenous communities.</a:t>
            </a:r>
            <a:endParaRPr sz="1800">
              <a:solidFill>
                <a:srgbClr val="13192F"/>
              </a:solidFill>
              <a:latin typeface="Inconsolata"/>
              <a:ea typeface="Inconsolata"/>
              <a:cs typeface="Inconsolata"/>
              <a:sym typeface="Inconsolat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7C7C"/>
        </a:solidFill>
      </p:bgPr>
    </p:bg>
    <p:spTree>
      <p:nvGrpSpPr>
        <p:cNvPr id="342" name="Shape 342"/>
        <p:cNvGrpSpPr/>
        <p:nvPr/>
      </p:nvGrpSpPr>
      <p:grpSpPr>
        <a:xfrm>
          <a:off x="0" y="0"/>
          <a:ext cx="0" cy="0"/>
          <a:chOff x="0" y="0"/>
          <a:chExt cx="0" cy="0"/>
        </a:xfrm>
      </p:grpSpPr>
      <p:pic>
        <p:nvPicPr>
          <p:cNvPr id="343" name="Google Shape;343;p44"/>
          <p:cNvPicPr preferRelativeResize="0"/>
          <p:nvPr/>
        </p:nvPicPr>
        <p:blipFill>
          <a:blip r:embed="rId3">
            <a:alphaModFix/>
          </a:blip>
          <a:stretch>
            <a:fillRect/>
          </a:stretch>
        </p:blipFill>
        <p:spPr>
          <a:xfrm>
            <a:off x="-76200" y="-101025"/>
            <a:ext cx="9459874" cy="5339775"/>
          </a:xfrm>
          <a:prstGeom prst="rect">
            <a:avLst/>
          </a:prstGeom>
          <a:noFill/>
          <a:ln>
            <a:noFill/>
          </a:ln>
        </p:spPr>
      </p:pic>
      <p:sp>
        <p:nvSpPr>
          <p:cNvPr id="344" name="Google Shape;344;p44"/>
          <p:cNvSpPr/>
          <p:nvPr/>
        </p:nvSpPr>
        <p:spPr>
          <a:xfrm>
            <a:off x="0" y="-101025"/>
            <a:ext cx="9265200" cy="5254200"/>
          </a:xfrm>
          <a:prstGeom prst="rect">
            <a:avLst/>
          </a:prstGeom>
          <a:solidFill>
            <a:srgbClr val="417C7C">
              <a:alpha val="53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 name="Google Shape;345;p44"/>
          <p:cNvSpPr/>
          <p:nvPr/>
        </p:nvSpPr>
        <p:spPr>
          <a:xfrm>
            <a:off x="4512025" y="-237979"/>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346" name="Google Shape;346;p44"/>
          <p:cNvSpPr txBox="1"/>
          <p:nvPr/>
        </p:nvSpPr>
        <p:spPr>
          <a:xfrm>
            <a:off x="-3925" y="2298475"/>
            <a:ext cx="9147900" cy="94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rgbClr val="FFFFFF"/>
                </a:solidFill>
                <a:latin typeface="Poppins"/>
                <a:ea typeface="Poppins"/>
                <a:cs typeface="Poppins"/>
                <a:sym typeface="Poppins"/>
              </a:rPr>
              <a:t>Introductions</a:t>
            </a:r>
            <a:endParaRPr sz="3200">
              <a:solidFill>
                <a:srgbClr val="FFFFFF"/>
              </a:solidFill>
              <a:latin typeface="Poppins"/>
              <a:ea typeface="Poppins"/>
              <a:cs typeface="Poppins"/>
              <a:sym typeface="Poppins"/>
            </a:endParaRPr>
          </a:p>
        </p:txBody>
      </p:sp>
      <p:sp>
        <p:nvSpPr>
          <p:cNvPr id="347" name="Google Shape;347;p44"/>
          <p:cNvSpPr/>
          <p:nvPr/>
        </p:nvSpPr>
        <p:spPr>
          <a:xfrm>
            <a:off x="4394350" y="-99929"/>
            <a:ext cx="355200" cy="17691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348" name="Google Shape;348;p44"/>
          <p:cNvSpPr/>
          <p:nvPr/>
        </p:nvSpPr>
        <p:spPr>
          <a:xfrm>
            <a:off x="4512025" y="-100054"/>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349" name="Google Shape;349;p44"/>
          <p:cNvPicPr preferRelativeResize="0"/>
          <p:nvPr/>
        </p:nvPicPr>
        <p:blipFill>
          <a:blip r:embed="rId4">
            <a:alphaModFix/>
          </a:blip>
          <a:stretch>
            <a:fillRect/>
          </a:stretch>
        </p:blipFill>
        <p:spPr>
          <a:xfrm rot="-1113686">
            <a:off x="4423274" y="1834474"/>
            <a:ext cx="74075" cy="74075"/>
          </a:xfrm>
          <a:prstGeom prst="rect">
            <a:avLst/>
          </a:prstGeom>
          <a:noFill/>
          <a:ln>
            <a:noFill/>
          </a:ln>
        </p:spPr>
      </p:pic>
      <p:pic>
        <p:nvPicPr>
          <p:cNvPr id="350" name="Google Shape;350;p44"/>
          <p:cNvPicPr preferRelativeResize="0"/>
          <p:nvPr/>
        </p:nvPicPr>
        <p:blipFill>
          <a:blip r:embed="rId4">
            <a:alphaModFix/>
          </a:blip>
          <a:stretch>
            <a:fillRect/>
          </a:stretch>
        </p:blipFill>
        <p:spPr>
          <a:xfrm rot="509">
            <a:off x="4520155" y="1817796"/>
            <a:ext cx="107416" cy="107407"/>
          </a:xfrm>
          <a:prstGeom prst="rect">
            <a:avLst/>
          </a:prstGeom>
          <a:noFill/>
          <a:ln>
            <a:noFill/>
          </a:ln>
        </p:spPr>
      </p:pic>
      <p:pic>
        <p:nvPicPr>
          <p:cNvPr id="351" name="Google Shape;351;p44"/>
          <p:cNvPicPr preferRelativeResize="0"/>
          <p:nvPr/>
        </p:nvPicPr>
        <p:blipFill>
          <a:blip r:embed="rId4">
            <a:alphaModFix/>
          </a:blip>
          <a:stretch>
            <a:fillRect/>
          </a:stretch>
        </p:blipFill>
        <p:spPr>
          <a:xfrm rot="1398166">
            <a:off x="4652149" y="1834461"/>
            <a:ext cx="74075" cy="74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355" name="Shape 355"/>
        <p:cNvGrpSpPr/>
        <p:nvPr/>
      </p:nvGrpSpPr>
      <p:grpSpPr>
        <a:xfrm>
          <a:off x="0" y="0"/>
          <a:ext cx="0" cy="0"/>
          <a:chOff x="0" y="0"/>
          <a:chExt cx="0" cy="0"/>
        </a:xfrm>
      </p:grpSpPr>
      <p:sp>
        <p:nvSpPr>
          <p:cNvPr id="356" name="Google Shape;356;p45"/>
          <p:cNvSpPr txBox="1"/>
          <p:nvPr/>
        </p:nvSpPr>
        <p:spPr>
          <a:xfrm>
            <a:off x="4625500" y="1938313"/>
            <a:ext cx="4971000" cy="57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u="sng">
                <a:solidFill>
                  <a:srgbClr val="222222"/>
                </a:solidFill>
                <a:latin typeface="Inconsolata"/>
                <a:ea typeface="Inconsolata"/>
                <a:cs typeface="Inconsolata"/>
                <a:sym typeface="Inconsolata"/>
              </a:rPr>
              <a:t>Tufts/GrantGlider</a:t>
            </a:r>
            <a:endParaRPr sz="1800">
              <a:solidFill>
                <a:srgbClr val="222222"/>
              </a:solidFill>
              <a:latin typeface="Inconsolata"/>
              <a:ea typeface="Inconsolata"/>
              <a:cs typeface="Inconsolata"/>
              <a:sym typeface="Inconsolata"/>
            </a:endParaRPr>
          </a:p>
          <a:p>
            <a:pPr indent="-342900" lvl="0" marL="457200" rtl="0" algn="l">
              <a:spcBef>
                <a:spcPts val="0"/>
              </a:spcBef>
              <a:spcAft>
                <a:spcPts val="0"/>
              </a:spcAft>
              <a:buClr>
                <a:srgbClr val="222222"/>
              </a:buClr>
              <a:buSzPts val="1800"/>
              <a:buFont typeface="Inconsolata"/>
              <a:buChar char="-"/>
            </a:pPr>
            <a:r>
              <a:rPr lang="en" sz="1800">
                <a:solidFill>
                  <a:srgbClr val="222222"/>
                </a:solidFill>
                <a:latin typeface="Inconsolata"/>
                <a:ea typeface="Inconsolata"/>
                <a:cs typeface="Inconsolata"/>
                <a:sym typeface="Inconsolata"/>
              </a:rPr>
              <a:t>Hugo Rengifo</a:t>
            </a:r>
            <a:endParaRPr sz="1800">
              <a:solidFill>
                <a:srgbClr val="222222"/>
              </a:solidFill>
              <a:latin typeface="Inconsolata"/>
              <a:ea typeface="Inconsolata"/>
              <a:cs typeface="Inconsolata"/>
              <a:sym typeface="Inconsolata"/>
            </a:endParaRPr>
          </a:p>
          <a:p>
            <a:pPr indent="-342900" lvl="0" marL="457200" rtl="0" algn="l">
              <a:spcBef>
                <a:spcPts val="0"/>
              </a:spcBef>
              <a:spcAft>
                <a:spcPts val="0"/>
              </a:spcAft>
              <a:buClr>
                <a:srgbClr val="222222"/>
              </a:buClr>
              <a:buSzPts val="1800"/>
              <a:buFont typeface="Inconsolata"/>
              <a:buChar char="-"/>
            </a:pPr>
            <a:r>
              <a:rPr lang="en" sz="1800">
                <a:solidFill>
                  <a:srgbClr val="222222"/>
                </a:solidFill>
                <a:latin typeface="Inconsolata"/>
                <a:ea typeface="Inconsolata"/>
                <a:cs typeface="Inconsolata"/>
                <a:sym typeface="Inconsolata"/>
              </a:rPr>
              <a:t>Gabe Mongollon</a:t>
            </a:r>
            <a:endParaRPr sz="1800">
              <a:solidFill>
                <a:srgbClr val="222222"/>
              </a:solidFill>
              <a:latin typeface="Inconsolata"/>
              <a:ea typeface="Inconsolata"/>
              <a:cs typeface="Inconsolata"/>
              <a:sym typeface="Inconsolata"/>
            </a:endParaRPr>
          </a:p>
          <a:p>
            <a:pPr indent="0" lvl="0" marL="0" rtl="0" algn="l">
              <a:spcBef>
                <a:spcPts val="0"/>
              </a:spcBef>
              <a:spcAft>
                <a:spcPts val="0"/>
              </a:spcAft>
              <a:buNone/>
            </a:pPr>
            <a:r>
              <a:t/>
            </a:r>
            <a:endParaRPr sz="1800">
              <a:solidFill>
                <a:srgbClr val="222222"/>
              </a:solidFill>
              <a:latin typeface="Inconsolata"/>
              <a:ea typeface="Inconsolata"/>
              <a:cs typeface="Inconsolata"/>
              <a:sym typeface="Inconsolata"/>
            </a:endParaRPr>
          </a:p>
          <a:p>
            <a:pPr indent="0" lvl="0" marL="0" rtl="0" algn="l">
              <a:spcBef>
                <a:spcPts val="0"/>
              </a:spcBef>
              <a:spcAft>
                <a:spcPts val="0"/>
              </a:spcAft>
              <a:buNone/>
            </a:pPr>
            <a:r>
              <a:rPr b="1" lang="en" sz="1800" u="sng">
                <a:solidFill>
                  <a:srgbClr val="222222"/>
                </a:solidFill>
                <a:latin typeface="Inconsolata"/>
                <a:ea typeface="Inconsolata"/>
                <a:cs typeface="Inconsolata"/>
                <a:sym typeface="Inconsolata"/>
              </a:rPr>
              <a:t>MewDev</a:t>
            </a:r>
            <a:endParaRPr b="1" sz="1800">
              <a:solidFill>
                <a:srgbClr val="222222"/>
              </a:solidFill>
              <a:latin typeface="Inconsolata"/>
              <a:ea typeface="Inconsolata"/>
              <a:cs typeface="Inconsolata"/>
              <a:sym typeface="Inconsolata"/>
            </a:endParaRPr>
          </a:p>
          <a:p>
            <a:pPr indent="-342900" lvl="0" marL="457200" rtl="0" algn="l">
              <a:spcBef>
                <a:spcPts val="0"/>
              </a:spcBef>
              <a:spcAft>
                <a:spcPts val="0"/>
              </a:spcAft>
              <a:buClr>
                <a:srgbClr val="222222"/>
              </a:buClr>
              <a:buSzPts val="1800"/>
              <a:buFont typeface="Inconsolata"/>
              <a:buChar char="-"/>
            </a:pPr>
            <a:r>
              <a:rPr lang="en" sz="1800">
                <a:solidFill>
                  <a:srgbClr val="222222"/>
                </a:solidFill>
                <a:latin typeface="Inconsolata"/>
                <a:ea typeface="Inconsolata"/>
                <a:cs typeface="Inconsolata"/>
                <a:sym typeface="Inconsolata"/>
              </a:rPr>
              <a:t>Megan Walsh</a:t>
            </a:r>
            <a:endParaRPr sz="1800">
              <a:solidFill>
                <a:srgbClr val="222222"/>
              </a:solidFill>
              <a:latin typeface="Inconsolata"/>
              <a:ea typeface="Inconsolata"/>
              <a:cs typeface="Inconsolata"/>
              <a:sym typeface="Inconsolata"/>
            </a:endParaRPr>
          </a:p>
        </p:txBody>
      </p:sp>
      <p:sp>
        <p:nvSpPr>
          <p:cNvPr id="357" name="Google Shape;357;p45"/>
          <p:cNvSpPr txBox="1"/>
          <p:nvPr/>
        </p:nvSpPr>
        <p:spPr>
          <a:xfrm>
            <a:off x="676175" y="1210075"/>
            <a:ext cx="3850200" cy="327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u="sng">
                <a:solidFill>
                  <a:srgbClr val="222222"/>
                </a:solidFill>
                <a:latin typeface="Inconsolata"/>
                <a:ea typeface="Inconsolata"/>
                <a:cs typeface="Inconsolata"/>
                <a:sym typeface="Inconsolata"/>
              </a:rPr>
              <a:t>ChangeMakers Hawai’i</a:t>
            </a:r>
            <a:endParaRPr b="1" sz="1800">
              <a:solidFill>
                <a:srgbClr val="222222"/>
              </a:solidFill>
              <a:latin typeface="Inconsolata"/>
              <a:ea typeface="Inconsolata"/>
              <a:cs typeface="Inconsolata"/>
              <a:sym typeface="Inconsolata"/>
            </a:endParaRPr>
          </a:p>
          <a:p>
            <a:pPr indent="-342900" lvl="0" marL="457200" rtl="0" algn="l">
              <a:spcBef>
                <a:spcPts val="0"/>
              </a:spcBef>
              <a:spcAft>
                <a:spcPts val="0"/>
              </a:spcAft>
              <a:buClr>
                <a:srgbClr val="222222"/>
              </a:buClr>
              <a:buSzPts val="1800"/>
              <a:buFont typeface="Inconsolata"/>
              <a:buChar char="-"/>
            </a:pPr>
            <a:r>
              <a:rPr lang="en" sz="1800">
                <a:solidFill>
                  <a:srgbClr val="222222"/>
                </a:solidFill>
                <a:latin typeface="Inconsolata"/>
                <a:ea typeface="Inconsolata"/>
                <a:cs typeface="Inconsolata"/>
                <a:sym typeface="Inconsolata"/>
              </a:rPr>
              <a:t>Olani Lilly</a:t>
            </a:r>
            <a:endParaRPr sz="1800">
              <a:solidFill>
                <a:srgbClr val="222222"/>
              </a:solidFill>
              <a:latin typeface="Inconsolata"/>
              <a:ea typeface="Inconsolata"/>
              <a:cs typeface="Inconsolata"/>
              <a:sym typeface="Inconsolata"/>
            </a:endParaRPr>
          </a:p>
          <a:p>
            <a:pPr indent="-342900" lvl="0" marL="457200" rtl="0" algn="l">
              <a:spcBef>
                <a:spcPts val="0"/>
              </a:spcBef>
              <a:spcAft>
                <a:spcPts val="0"/>
              </a:spcAft>
              <a:buClr>
                <a:srgbClr val="222222"/>
              </a:buClr>
              <a:buSzPts val="1800"/>
              <a:buFont typeface="Inconsolata"/>
              <a:buChar char="-"/>
            </a:pPr>
            <a:r>
              <a:rPr lang="en" sz="1800">
                <a:solidFill>
                  <a:srgbClr val="222222"/>
                </a:solidFill>
                <a:latin typeface="Inconsolata"/>
                <a:ea typeface="Inconsolata"/>
                <a:cs typeface="Inconsolata"/>
                <a:sym typeface="Inconsolata"/>
              </a:rPr>
              <a:t>Uʻi Evans</a:t>
            </a:r>
            <a:endParaRPr sz="1800">
              <a:solidFill>
                <a:srgbClr val="222222"/>
              </a:solidFill>
              <a:latin typeface="Inconsolata"/>
              <a:ea typeface="Inconsolata"/>
              <a:cs typeface="Inconsolata"/>
              <a:sym typeface="Inconsolata"/>
            </a:endParaRPr>
          </a:p>
          <a:p>
            <a:pPr indent="-342900" lvl="0" marL="457200" rtl="0" algn="l">
              <a:spcBef>
                <a:spcPts val="0"/>
              </a:spcBef>
              <a:spcAft>
                <a:spcPts val="0"/>
              </a:spcAft>
              <a:buClr>
                <a:srgbClr val="222222"/>
              </a:buClr>
              <a:buSzPts val="1800"/>
              <a:buFont typeface="Inconsolata"/>
              <a:buChar char="-"/>
            </a:pPr>
            <a:r>
              <a:rPr lang="en" sz="1800">
                <a:solidFill>
                  <a:srgbClr val="222222"/>
                </a:solidFill>
                <a:latin typeface="Inconsolata"/>
                <a:ea typeface="Inconsolata"/>
                <a:cs typeface="Inconsolata"/>
                <a:sym typeface="Inconsolata"/>
              </a:rPr>
              <a:t>Jennifer Boyette </a:t>
            </a:r>
            <a:endParaRPr sz="1800">
              <a:solidFill>
                <a:srgbClr val="222222"/>
              </a:solidFill>
              <a:latin typeface="Inconsolata"/>
              <a:ea typeface="Inconsolata"/>
              <a:cs typeface="Inconsolata"/>
              <a:sym typeface="Inconsolata"/>
            </a:endParaRPr>
          </a:p>
          <a:p>
            <a:pPr indent="-342900" lvl="0" marL="457200" rtl="0" algn="l">
              <a:spcBef>
                <a:spcPts val="0"/>
              </a:spcBef>
              <a:spcAft>
                <a:spcPts val="0"/>
              </a:spcAft>
              <a:buClr>
                <a:srgbClr val="222222"/>
              </a:buClr>
              <a:buSzPts val="1800"/>
              <a:buFont typeface="Inconsolata"/>
              <a:buChar char="-"/>
            </a:pPr>
            <a:r>
              <a:rPr lang="en" sz="1800">
                <a:solidFill>
                  <a:srgbClr val="222222"/>
                </a:solidFill>
                <a:latin typeface="Inconsolata"/>
                <a:ea typeface="Inconsolata"/>
                <a:cs typeface="Inconsolata"/>
                <a:sym typeface="Inconsolata"/>
              </a:rPr>
              <a:t>Christian McAdams</a:t>
            </a:r>
            <a:endParaRPr sz="1800">
              <a:solidFill>
                <a:srgbClr val="222222"/>
              </a:solidFill>
              <a:latin typeface="Inconsolata"/>
              <a:ea typeface="Inconsolata"/>
              <a:cs typeface="Inconsolata"/>
              <a:sym typeface="Inconsolata"/>
            </a:endParaRPr>
          </a:p>
          <a:p>
            <a:pPr indent="0" lvl="0" marL="0" rtl="0" algn="l">
              <a:spcBef>
                <a:spcPts val="0"/>
              </a:spcBef>
              <a:spcAft>
                <a:spcPts val="0"/>
              </a:spcAft>
              <a:buNone/>
            </a:pPr>
            <a:r>
              <a:t/>
            </a:r>
            <a:endParaRPr sz="1800">
              <a:solidFill>
                <a:srgbClr val="222222"/>
              </a:solidFill>
              <a:latin typeface="Inconsolata"/>
              <a:ea typeface="Inconsolata"/>
              <a:cs typeface="Inconsolata"/>
              <a:sym typeface="Inconsolata"/>
            </a:endParaRPr>
          </a:p>
          <a:p>
            <a:pPr indent="0" lvl="0" marL="0" rtl="0" algn="l">
              <a:spcBef>
                <a:spcPts val="0"/>
              </a:spcBef>
              <a:spcAft>
                <a:spcPts val="0"/>
              </a:spcAft>
              <a:buNone/>
            </a:pPr>
            <a:r>
              <a:rPr b="1" lang="en" sz="1800" u="sng">
                <a:solidFill>
                  <a:srgbClr val="222222"/>
                </a:solidFill>
                <a:latin typeface="Inconsolata"/>
                <a:ea typeface="Inconsolata"/>
                <a:cs typeface="Inconsolata"/>
                <a:sym typeface="Inconsolata"/>
              </a:rPr>
              <a:t>City &amp; Congressional District Health Dashboards</a:t>
            </a:r>
            <a:endParaRPr sz="1800">
              <a:solidFill>
                <a:srgbClr val="222222"/>
              </a:solidFill>
              <a:latin typeface="Inconsolata"/>
              <a:ea typeface="Inconsolata"/>
              <a:cs typeface="Inconsolata"/>
              <a:sym typeface="Inconsolata"/>
            </a:endParaRPr>
          </a:p>
          <a:p>
            <a:pPr indent="-342900" lvl="0" marL="457200" rtl="0" algn="l">
              <a:spcBef>
                <a:spcPts val="0"/>
              </a:spcBef>
              <a:spcAft>
                <a:spcPts val="0"/>
              </a:spcAft>
              <a:buClr>
                <a:srgbClr val="222222"/>
              </a:buClr>
              <a:buSzPts val="1800"/>
              <a:buFont typeface="Inconsolata"/>
              <a:buChar char="-"/>
            </a:pPr>
            <a:r>
              <a:rPr lang="en" sz="1800">
                <a:solidFill>
                  <a:srgbClr val="222222"/>
                </a:solidFill>
                <a:latin typeface="Inconsolata"/>
                <a:ea typeface="Inconsolata"/>
                <a:cs typeface="Inconsolata"/>
                <a:sym typeface="Inconsolata"/>
              </a:rPr>
              <a:t>Taylor Lampe</a:t>
            </a:r>
            <a:endParaRPr sz="1800">
              <a:solidFill>
                <a:srgbClr val="222222"/>
              </a:solidFill>
              <a:latin typeface="Inconsolata"/>
              <a:ea typeface="Inconsolata"/>
              <a:cs typeface="Inconsolata"/>
              <a:sym typeface="Inconsolata"/>
            </a:endParaRPr>
          </a:p>
          <a:p>
            <a:pPr indent="-342900" lvl="0" marL="457200" rtl="0" algn="l">
              <a:spcBef>
                <a:spcPts val="0"/>
              </a:spcBef>
              <a:spcAft>
                <a:spcPts val="0"/>
              </a:spcAft>
              <a:buClr>
                <a:srgbClr val="222222"/>
              </a:buClr>
              <a:buSzPts val="1800"/>
              <a:buFont typeface="Inconsolata"/>
              <a:buChar char="-"/>
            </a:pPr>
            <a:r>
              <a:rPr lang="en" sz="1800">
                <a:solidFill>
                  <a:srgbClr val="222222"/>
                </a:solidFill>
                <a:latin typeface="Inconsolata"/>
                <a:ea typeface="Inconsolata"/>
                <a:cs typeface="Inconsolata"/>
                <a:sym typeface="Inconsolata"/>
              </a:rPr>
              <a:t>Isabel Nelson</a:t>
            </a:r>
            <a:endParaRPr sz="1800">
              <a:solidFill>
                <a:srgbClr val="222222"/>
              </a:solidFill>
              <a:latin typeface="Inconsolata"/>
              <a:ea typeface="Inconsolata"/>
              <a:cs typeface="Inconsolata"/>
              <a:sym typeface="Inconsolata"/>
            </a:endParaRPr>
          </a:p>
          <a:p>
            <a:pPr indent="-342900" lvl="0" marL="457200" rtl="0" algn="l">
              <a:spcBef>
                <a:spcPts val="0"/>
              </a:spcBef>
              <a:spcAft>
                <a:spcPts val="0"/>
              </a:spcAft>
              <a:buClr>
                <a:srgbClr val="222222"/>
              </a:buClr>
              <a:buSzPts val="1800"/>
              <a:buFont typeface="Inconsolata"/>
              <a:buChar char="-"/>
            </a:pPr>
            <a:r>
              <a:rPr lang="en" sz="1800">
                <a:solidFill>
                  <a:srgbClr val="222222"/>
                </a:solidFill>
                <a:latin typeface="Inconsolata"/>
                <a:ea typeface="Inconsolata"/>
                <a:cs typeface="Inconsolata"/>
                <a:sym typeface="Inconsolata"/>
              </a:rPr>
              <a:t>Hannah Wade</a:t>
            </a:r>
            <a:endParaRPr sz="1800">
              <a:solidFill>
                <a:srgbClr val="222222"/>
              </a:solidFill>
              <a:latin typeface="Inconsolata"/>
              <a:ea typeface="Inconsolata"/>
              <a:cs typeface="Inconsolata"/>
              <a:sym typeface="Inconsolata"/>
            </a:endParaRPr>
          </a:p>
          <a:p>
            <a:pPr indent="0" lvl="0" marL="0" rtl="0" algn="l">
              <a:spcBef>
                <a:spcPts val="0"/>
              </a:spcBef>
              <a:spcAft>
                <a:spcPts val="0"/>
              </a:spcAft>
              <a:buNone/>
            </a:pPr>
            <a:r>
              <a:t/>
            </a:r>
            <a:endParaRPr sz="1800">
              <a:solidFill>
                <a:srgbClr val="222222"/>
              </a:solidFill>
              <a:latin typeface="Inconsolata"/>
              <a:ea typeface="Inconsolata"/>
              <a:cs typeface="Inconsolata"/>
              <a:sym typeface="Inconsolata"/>
            </a:endParaRPr>
          </a:p>
          <a:p>
            <a:pPr indent="0" lvl="0" marL="457200" rtl="0" algn="l">
              <a:spcBef>
                <a:spcPts val="0"/>
              </a:spcBef>
              <a:spcAft>
                <a:spcPts val="0"/>
              </a:spcAft>
              <a:buNone/>
            </a:pPr>
            <a:r>
              <a:t/>
            </a:r>
            <a:endParaRPr sz="1800">
              <a:solidFill>
                <a:srgbClr val="222222"/>
              </a:solidFill>
              <a:latin typeface="Inconsolata"/>
              <a:ea typeface="Inconsolata"/>
              <a:cs typeface="Inconsolata"/>
              <a:sym typeface="Inconsolata"/>
            </a:endParaRPr>
          </a:p>
        </p:txBody>
      </p:sp>
      <p:sp>
        <p:nvSpPr>
          <p:cNvPr id="358" name="Google Shape;358;p45"/>
          <p:cNvSpPr/>
          <p:nvPr/>
        </p:nvSpPr>
        <p:spPr>
          <a:xfrm rot="-5400000">
            <a:off x="4950575" y="-3851200"/>
            <a:ext cx="157200" cy="83622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359" name="Google Shape;359;p45"/>
          <p:cNvSpPr/>
          <p:nvPr/>
        </p:nvSpPr>
        <p:spPr>
          <a:xfrm rot="-5400000">
            <a:off x="5004319" y="-3851168"/>
            <a:ext cx="53100" cy="83622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360" name="Google Shape;360;p45"/>
          <p:cNvSpPr/>
          <p:nvPr/>
        </p:nvSpPr>
        <p:spPr>
          <a:xfrm flipH="1" rot="5400000">
            <a:off x="4103406" y="505350"/>
            <a:ext cx="157200" cy="83640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361" name="Google Shape;361;p45"/>
          <p:cNvSpPr/>
          <p:nvPr/>
        </p:nvSpPr>
        <p:spPr>
          <a:xfrm flipH="1" rot="5400000">
            <a:off x="4157150" y="505304"/>
            <a:ext cx="53100" cy="83640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362" name="Google Shape;362;p45"/>
          <p:cNvPicPr preferRelativeResize="0"/>
          <p:nvPr/>
        </p:nvPicPr>
        <p:blipFill>
          <a:blip r:embed="rId3">
            <a:alphaModFix/>
          </a:blip>
          <a:stretch>
            <a:fillRect/>
          </a:stretch>
        </p:blipFill>
        <p:spPr>
          <a:xfrm>
            <a:off x="8469400" y="4451850"/>
            <a:ext cx="471000" cy="471000"/>
          </a:xfrm>
          <a:prstGeom prst="rect">
            <a:avLst/>
          </a:prstGeom>
          <a:noFill/>
          <a:ln>
            <a:noFill/>
          </a:ln>
        </p:spPr>
      </p:pic>
      <p:pic>
        <p:nvPicPr>
          <p:cNvPr id="363" name="Google Shape;363;p45"/>
          <p:cNvPicPr preferRelativeResize="0"/>
          <p:nvPr/>
        </p:nvPicPr>
        <p:blipFill>
          <a:blip r:embed="rId3">
            <a:alphaModFix/>
          </a:blip>
          <a:stretch>
            <a:fillRect/>
          </a:stretch>
        </p:blipFill>
        <p:spPr>
          <a:xfrm>
            <a:off x="205175" y="94400"/>
            <a:ext cx="471000" cy="471000"/>
          </a:xfrm>
          <a:prstGeom prst="rect">
            <a:avLst/>
          </a:prstGeom>
          <a:noFill/>
          <a:ln>
            <a:noFill/>
          </a:ln>
        </p:spPr>
      </p:pic>
      <p:sp>
        <p:nvSpPr>
          <p:cNvPr id="364" name="Google Shape;364;p45"/>
          <p:cNvSpPr txBox="1"/>
          <p:nvPr/>
        </p:nvSpPr>
        <p:spPr>
          <a:xfrm>
            <a:off x="2868200" y="565400"/>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latin typeface="Inconsolata SemiBold"/>
                <a:ea typeface="Inconsolata SemiBold"/>
                <a:cs typeface="Inconsolata SemiBold"/>
                <a:sym typeface="Inconsolata SemiBold"/>
              </a:rPr>
              <a:t>PRODUCT/TECH TEAMS</a:t>
            </a:r>
            <a:endParaRPr sz="2200">
              <a:solidFill>
                <a:schemeClr val="dk1"/>
              </a:solidFill>
              <a:latin typeface="Inconsolata SemiBold"/>
              <a:ea typeface="Inconsolata SemiBold"/>
              <a:cs typeface="Inconsolata SemiBold"/>
              <a:sym typeface="Inconsolata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368" name="Shape 368"/>
        <p:cNvGrpSpPr/>
        <p:nvPr/>
      </p:nvGrpSpPr>
      <p:grpSpPr>
        <a:xfrm>
          <a:off x="0" y="0"/>
          <a:ext cx="0" cy="0"/>
          <a:chOff x="0" y="0"/>
          <a:chExt cx="0" cy="0"/>
        </a:xfrm>
      </p:grpSpPr>
      <p:sp>
        <p:nvSpPr>
          <p:cNvPr id="369" name="Google Shape;369;p46"/>
          <p:cNvSpPr txBox="1"/>
          <p:nvPr/>
        </p:nvSpPr>
        <p:spPr>
          <a:xfrm>
            <a:off x="262475" y="1840025"/>
            <a:ext cx="4628400" cy="2719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a:latin typeface="Inconsolata"/>
                <a:ea typeface="Inconsolata"/>
                <a:cs typeface="Inconsolata"/>
                <a:sym typeface="Inconsolata"/>
              </a:rPr>
              <a:t>Maria Dadgar </a:t>
            </a:r>
            <a:r>
              <a:rPr lang="en">
                <a:latin typeface="Inconsolata Medium"/>
                <a:ea typeface="Inconsolata Medium"/>
                <a:cs typeface="Inconsolata Medium"/>
                <a:sym typeface="Inconsolata Medium"/>
              </a:rPr>
              <a:t>(Intertribal Council of Arizona) </a:t>
            </a:r>
            <a:endParaRPr>
              <a:latin typeface="Inconsolata Medium"/>
              <a:ea typeface="Inconsolata Medium"/>
              <a:cs typeface="Inconsolata Medium"/>
              <a:sym typeface="Inconsolata Medium"/>
            </a:endParaRPr>
          </a:p>
          <a:p>
            <a:pPr indent="0" lvl="0" marL="0" rtl="0" algn="l">
              <a:lnSpc>
                <a:spcPct val="115000"/>
              </a:lnSpc>
              <a:spcBef>
                <a:spcPts val="0"/>
              </a:spcBef>
              <a:spcAft>
                <a:spcPts val="0"/>
              </a:spcAft>
              <a:buNone/>
            </a:pPr>
            <a:r>
              <a:rPr b="1" lang="en">
                <a:latin typeface="Inconsolata"/>
                <a:ea typeface="Inconsolata"/>
                <a:cs typeface="Inconsolata"/>
                <a:sym typeface="Inconsolata"/>
              </a:rPr>
              <a:t>Alex Castillo-Nunez </a:t>
            </a:r>
            <a:r>
              <a:rPr lang="en">
                <a:latin typeface="Inconsolata Medium"/>
                <a:ea typeface="Inconsolata Medium"/>
                <a:cs typeface="Inconsolata Medium"/>
                <a:sym typeface="Inconsolata Medium"/>
              </a:rPr>
              <a:t>(Intertribal Council of Arizona)</a:t>
            </a:r>
            <a:endParaRPr>
              <a:latin typeface="Inconsolata Medium"/>
              <a:ea typeface="Inconsolata Medium"/>
              <a:cs typeface="Inconsolata Medium"/>
              <a:sym typeface="Inconsolata Medium"/>
            </a:endParaRPr>
          </a:p>
          <a:p>
            <a:pPr indent="0" lvl="0" marL="0" rtl="0" algn="l">
              <a:lnSpc>
                <a:spcPct val="115000"/>
              </a:lnSpc>
              <a:spcBef>
                <a:spcPts val="0"/>
              </a:spcBef>
              <a:spcAft>
                <a:spcPts val="0"/>
              </a:spcAft>
              <a:buNone/>
            </a:pPr>
            <a:r>
              <a:rPr b="1" lang="en">
                <a:latin typeface="Inconsolata"/>
                <a:ea typeface="Inconsolata"/>
                <a:cs typeface="Inconsolata"/>
                <a:sym typeface="Inconsolata"/>
              </a:rPr>
              <a:t>Charlotte Little </a:t>
            </a:r>
            <a:r>
              <a:rPr lang="en">
                <a:latin typeface="Inconsolata Medium"/>
                <a:ea typeface="Inconsolata Medium"/>
                <a:cs typeface="Inconsolata Medium"/>
                <a:sym typeface="Inconsolata Medium"/>
              </a:rPr>
              <a:t>(New Mexico Native Vote)</a:t>
            </a:r>
            <a:endParaRPr>
              <a:latin typeface="Inconsolata Medium"/>
              <a:ea typeface="Inconsolata Medium"/>
              <a:cs typeface="Inconsolata Medium"/>
              <a:sym typeface="Inconsolata Medium"/>
            </a:endParaRPr>
          </a:p>
          <a:p>
            <a:pPr indent="0" lvl="0" marL="0" rtl="0" algn="l">
              <a:lnSpc>
                <a:spcPct val="115000"/>
              </a:lnSpc>
              <a:spcBef>
                <a:spcPts val="0"/>
              </a:spcBef>
              <a:spcAft>
                <a:spcPts val="0"/>
              </a:spcAft>
              <a:buNone/>
            </a:pPr>
            <a:r>
              <a:rPr b="1" lang="en">
                <a:latin typeface="Inconsolata"/>
                <a:ea typeface="Inconsolata"/>
                <a:cs typeface="Inconsolata"/>
                <a:sym typeface="Inconsolata"/>
              </a:rPr>
              <a:t>Ahtza Chavez </a:t>
            </a:r>
            <a:r>
              <a:rPr lang="en">
                <a:latin typeface="Inconsolata Medium"/>
                <a:ea typeface="Inconsolata Medium"/>
                <a:cs typeface="Inconsolata Medium"/>
                <a:sym typeface="Inconsolata Medium"/>
              </a:rPr>
              <a:t>(New Mexico Native Vote) </a:t>
            </a:r>
            <a:endParaRPr>
              <a:latin typeface="Inconsolata Medium"/>
              <a:ea typeface="Inconsolata Medium"/>
              <a:cs typeface="Inconsolata Medium"/>
              <a:sym typeface="Inconsolata Medium"/>
            </a:endParaRPr>
          </a:p>
          <a:p>
            <a:pPr indent="0" lvl="0" marL="0" rtl="0" algn="l">
              <a:lnSpc>
                <a:spcPct val="115000"/>
              </a:lnSpc>
              <a:spcBef>
                <a:spcPts val="0"/>
              </a:spcBef>
              <a:spcAft>
                <a:spcPts val="0"/>
              </a:spcAft>
              <a:buNone/>
            </a:pPr>
            <a:r>
              <a:rPr b="1" lang="en">
                <a:latin typeface="Inconsolata"/>
                <a:ea typeface="Inconsolata"/>
                <a:cs typeface="Inconsolata"/>
                <a:sym typeface="Inconsolata"/>
              </a:rPr>
              <a:t>Jessamyn Tracy </a:t>
            </a:r>
            <a:r>
              <a:rPr lang="en">
                <a:latin typeface="Inconsolata Medium"/>
                <a:ea typeface="Inconsolata Medium"/>
                <a:cs typeface="Inconsolata Medium"/>
                <a:sym typeface="Inconsolata Medium"/>
              </a:rPr>
              <a:t>(National Center for American Indian Enterprise)</a:t>
            </a:r>
            <a:endParaRPr>
              <a:latin typeface="Inconsolata Medium"/>
              <a:ea typeface="Inconsolata Medium"/>
              <a:cs typeface="Inconsolata Medium"/>
              <a:sym typeface="Inconsolata Medium"/>
            </a:endParaRPr>
          </a:p>
          <a:p>
            <a:pPr indent="0" lvl="0" marL="0" rtl="0" algn="l">
              <a:lnSpc>
                <a:spcPct val="115000"/>
              </a:lnSpc>
              <a:spcBef>
                <a:spcPts val="0"/>
              </a:spcBef>
              <a:spcAft>
                <a:spcPts val="0"/>
              </a:spcAft>
              <a:buNone/>
            </a:pPr>
            <a:r>
              <a:rPr b="1" lang="en">
                <a:latin typeface="Inconsolata"/>
                <a:ea typeface="Inconsolata"/>
                <a:cs typeface="Inconsolata"/>
                <a:sym typeface="Inconsolata"/>
              </a:rPr>
              <a:t>Kay Seven </a:t>
            </a:r>
            <a:r>
              <a:rPr lang="en">
                <a:latin typeface="Inconsolata Medium"/>
                <a:ea typeface="Inconsolata Medium"/>
                <a:cs typeface="Inconsolata Medium"/>
                <a:sym typeface="Inconsolata Medium"/>
              </a:rPr>
              <a:t>(Nez Perce Tribal Nation)</a:t>
            </a:r>
            <a:endParaRPr>
              <a:latin typeface="Inconsolata Medium"/>
              <a:ea typeface="Inconsolata Medium"/>
              <a:cs typeface="Inconsolata Medium"/>
              <a:sym typeface="Inconsolata Medium"/>
            </a:endParaRPr>
          </a:p>
          <a:p>
            <a:pPr indent="0" lvl="0" marL="0" rtl="0" algn="l">
              <a:lnSpc>
                <a:spcPct val="115000"/>
              </a:lnSpc>
              <a:spcBef>
                <a:spcPts val="0"/>
              </a:spcBef>
              <a:spcAft>
                <a:spcPts val="0"/>
              </a:spcAft>
              <a:buNone/>
            </a:pPr>
            <a:r>
              <a:rPr b="1" lang="en">
                <a:latin typeface="Inconsolata"/>
                <a:ea typeface="Inconsolata"/>
                <a:cs typeface="Inconsolata"/>
                <a:sym typeface="Inconsolata"/>
              </a:rPr>
              <a:t>Anthony Broncheau </a:t>
            </a:r>
            <a:r>
              <a:rPr lang="en">
                <a:latin typeface="Inconsolata Medium"/>
                <a:ea typeface="Inconsolata Medium"/>
                <a:cs typeface="Inconsolata Medium"/>
                <a:sym typeface="Inconsolata Medium"/>
              </a:rPr>
              <a:t>(Nez Perce Tribal Nation)</a:t>
            </a:r>
            <a:endParaRPr>
              <a:latin typeface="Inconsolata Medium"/>
              <a:ea typeface="Inconsolata Medium"/>
              <a:cs typeface="Inconsolata Medium"/>
              <a:sym typeface="Inconsolata Medium"/>
            </a:endParaRPr>
          </a:p>
          <a:p>
            <a:pPr indent="0" lvl="0" marL="0" rtl="0" algn="l">
              <a:lnSpc>
                <a:spcPct val="115000"/>
              </a:lnSpc>
              <a:spcBef>
                <a:spcPts val="0"/>
              </a:spcBef>
              <a:spcAft>
                <a:spcPts val="0"/>
              </a:spcAft>
              <a:buNone/>
            </a:pPr>
            <a:r>
              <a:rPr b="1" lang="en">
                <a:latin typeface="Inconsolata"/>
                <a:ea typeface="Inconsolata"/>
                <a:cs typeface="Inconsolata"/>
                <a:sym typeface="Inconsolata"/>
              </a:rPr>
              <a:t>Natalia Cuevas-Jimenez </a:t>
            </a:r>
            <a:r>
              <a:rPr lang="en">
                <a:latin typeface="Inconsolata Medium"/>
                <a:ea typeface="Inconsolata Medium"/>
                <a:cs typeface="Inconsolata Medium"/>
                <a:sym typeface="Inconsolata Medium"/>
              </a:rPr>
              <a:t>(Nez Perce Tribal Nation) </a:t>
            </a:r>
            <a:endParaRPr>
              <a:latin typeface="Inconsolata Medium"/>
              <a:ea typeface="Inconsolata Medium"/>
              <a:cs typeface="Inconsolata Medium"/>
              <a:sym typeface="Inconsolata Medium"/>
            </a:endParaRPr>
          </a:p>
          <a:p>
            <a:pPr indent="0" lvl="0" marL="0" rtl="0" algn="l">
              <a:lnSpc>
                <a:spcPct val="115000"/>
              </a:lnSpc>
              <a:spcBef>
                <a:spcPts val="0"/>
              </a:spcBef>
              <a:spcAft>
                <a:spcPts val="0"/>
              </a:spcAft>
              <a:buNone/>
            </a:pPr>
            <a:r>
              <a:rPr b="1" lang="en">
                <a:latin typeface="Inconsolata"/>
                <a:ea typeface="Inconsolata"/>
                <a:cs typeface="Inconsolata"/>
                <a:sym typeface="Inconsolata"/>
              </a:rPr>
              <a:t>Katrina Fuller </a:t>
            </a:r>
            <a:r>
              <a:rPr lang="en">
                <a:latin typeface="Inconsolata Medium"/>
                <a:ea typeface="Inconsolata Medium"/>
                <a:cs typeface="Inconsolata Medium"/>
                <a:sym typeface="Inconsolata Medium"/>
              </a:rPr>
              <a:t>(Great Plains Tribal Chairman's Association) </a:t>
            </a:r>
            <a:endParaRPr>
              <a:latin typeface="Inconsolata Medium"/>
              <a:ea typeface="Inconsolata Medium"/>
              <a:cs typeface="Inconsolata Medium"/>
              <a:sym typeface="Inconsolata Medium"/>
            </a:endParaRPr>
          </a:p>
          <a:p>
            <a:pPr indent="0" lvl="0" marL="0" rtl="0" algn="l">
              <a:lnSpc>
                <a:spcPct val="115000"/>
              </a:lnSpc>
              <a:spcBef>
                <a:spcPts val="0"/>
              </a:spcBef>
              <a:spcAft>
                <a:spcPts val="0"/>
              </a:spcAft>
              <a:buNone/>
            </a:pPr>
            <a:r>
              <a:rPr b="1" lang="en">
                <a:latin typeface="Inconsolata"/>
                <a:ea typeface="Inconsolata"/>
                <a:cs typeface="Inconsolata"/>
                <a:sym typeface="Inconsolata"/>
              </a:rPr>
              <a:t>O.J. Semans, Sr. </a:t>
            </a:r>
            <a:r>
              <a:rPr lang="en">
                <a:latin typeface="Inconsolata Medium"/>
                <a:ea typeface="Inconsolata Medium"/>
                <a:cs typeface="Inconsolata Medium"/>
                <a:sym typeface="Inconsolata Medium"/>
              </a:rPr>
              <a:t>(Four Directions)</a:t>
            </a:r>
            <a:endParaRPr>
              <a:latin typeface="Inconsolata Medium"/>
              <a:ea typeface="Inconsolata Medium"/>
              <a:cs typeface="Inconsolata Medium"/>
              <a:sym typeface="Inconsolata Medium"/>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nconsolata Medium"/>
              <a:ea typeface="Inconsolata Medium"/>
              <a:cs typeface="Inconsolata Medium"/>
              <a:sym typeface="Inconsolata Medium"/>
            </a:endParaRPr>
          </a:p>
          <a:p>
            <a:pPr indent="0" lvl="0" marL="0" rtl="0" algn="l">
              <a:lnSpc>
                <a:spcPct val="115000"/>
              </a:lnSpc>
              <a:spcBef>
                <a:spcPts val="0"/>
              </a:spcBef>
              <a:spcAft>
                <a:spcPts val="0"/>
              </a:spcAft>
              <a:buClr>
                <a:schemeClr val="dk1"/>
              </a:buClr>
              <a:buSzPts val="1100"/>
              <a:buFont typeface="Arial"/>
              <a:buNone/>
            </a:pPr>
            <a:r>
              <a:t/>
            </a:r>
            <a:endParaRPr b="1">
              <a:latin typeface="Inconsolata"/>
              <a:ea typeface="Inconsolata"/>
              <a:cs typeface="Inconsolata"/>
              <a:sym typeface="Inconsolata"/>
            </a:endParaRPr>
          </a:p>
          <a:p>
            <a:pPr indent="0" lvl="0" marL="0" rtl="0" algn="l">
              <a:lnSpc>
                <a:spcPct val="115000"/>
              </a:lnSpc>
              <a:spcBef>
                <a:spcPts val="0"/>
              </a:spcBef>
              <a:spcAft>
                <a:spcPts val="0"/>
              </a:spcAft>
              <a:buNone/>
            </a:pPr>
            <a:r>
              <a:t/>
            </a:r>
            <a:endParaRPr b="1">
              <a:latin typeface="Inconsolata"/>
              <a:ea typeface="Inconsolata"/>
              <a:cs typeface="Inconsolata"/>
              <a:sym typeface="Inconsolata"/>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sz="1800">
              <a:solidFill>
                <a:srgbClr val="222222"/>
              </a:solidFill>
              <a:latin typeface="Inconsolata"/>
              <a:ea typeface="Inconsolata"/>
              <a:cs typeface="Inconsolata"/>
              <a:sym typeface="Inconsolata"/>
            </a:endParaRPr>
          </a:p>
        </p:txBody>
      </p:sp>
      <p:sp>
        <p:nvSpPr>
          <p:cNvPr id="370" name="Google Shape;370;p46"/>
          <p:cNvSpPr/>
          <p:nvPr/>
        </p:nvSpPr>
        <p:spPr>
          <a:xfrm rot="-5400000">
            <a:off x="4950575" y="-3851200"/>
            <a:ext cx="157200" cy="83622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371" name="Google Shape;371;p46"/>
          <p:cNvSpPr/>
          <p:nvPr/>
        </p:nvSpPr>
        <p:spPr>
          <a:xfrm rot="-5400000">
            <a:off x="5004319" y="-3851168"/>
            <a:ext cx="53100" cy="83622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372" name="Google Shape;372;p46"/>
          <p:cNvSpPr/>
          <p:nvPr/>
        </p:nvSpPr>
        <p:spPr>
          <a:xfrm flipH="1" rot="5400000">
            <a:off x="4103406" y="505350"/>
            <a:ext cx="157200" cy="83640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373" name="Google Shape;373;p46"/>
          <p:cNvSpPr/>
          <p:nvPr/>
        </p:nvSpPr>
        <p:spPr>
          <a:xfrm flipH="1" rot="5400000">
            <a:off x="4157150" y="505304"/>
            <a:ext cx="53100" cy="83640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374" name="Google Shape;374;p46"/>
          <p:cNvPicPr preferRelativeResize="0"/>
          <p:nvPr/>
        </p:nvPicPr>
        <p:blipFill>
          <a:blip r:embed="rId3">
            <a:alphaModFix/>
          </a:blip>
          <a:stretch>
            <a:fillRect/>
          </a:stretch>
        </p:blipFill>
        <p:spPr>
          <a:xfrm>
            <a:off x="8469400" y="4451850"/>
            <a:ext cx="471000" cy="471000"/>
          </a:xfrm>
          <a:prstGeom prst="rect">
            <a:avLst/>
          </a:prstGeom>
          <a:noFill/>
          <a:ln>
            <a:noFill/>
          </a:ln>
        </p:spPr>
      </p:pic>
      <p:pic>
        <p:nvPicPr>
          <p:cNvPr id="375" name="Google Shape;375;p46"/>
          <p:cNvPicPr preferRelativeResize="0"/>
          <p:nvPr/>
        </p:nvPicPr>
        <p:blipFill>
          <a:blip r:embed="rId3">
            <a:alphaModFix/>
          </a:blip>
          <a:stretch>
            <a:fillRect/>
          </a:stretch>
        </p:blipFill>
        <p:spPr>
          <a:xfrm>
            <a:off x="205175" y="94400"/>
            <a:ext cx="471000" cy="471000"/>
          </a:xfrm>
          <a:prstGeom prst="rect">
            <a:avLst/>
          </a:prstGeom>
          <a:noFill/>
          <a:ln>
            <a:noFill/>
          </a:ln>
        </p:spPr>
      </p:pic>
      <p:sp>
        <p:nvSpPr>
          <p:cNvPr id="376" name="Google Shape;376;p46"/>
          <p:cNvSpPr txBox="1"/>
          <p:nvPr/>
        </p:nvSpPr>
        <p:spPr>
          <a:xfrm>
            <a:off x="3072000" y="408500"/>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latin typeface="Inconsolata SemiBold"/>
                <a:ea typeface="Inconsolata SemiBold"/>
                <a:cs typeface="Inconsolata SemiBold"/>
                <a:sym typeface="Inconsolata SemiBold"/>
              </a:rPr>
              <a:t>USER ADVOCATES</a:t>
            </a:r>
            <a:endParaRPr sz="2200">
              <a:solidFill>
                <a:schemeClr val="dk1"/>
              </a:solidFill>
              <a:latin typeface="Inconsolata SemiBold"/>
              <a:ea typeface="Inconsolata SemiBold"/>
              <a:cs typeface="Inconsolata SemiBold"/>
              <a:sym typeface="Inconsolata SemiBold"/>
            </a:endParaRPr>
          </a:p>
        </p:txBody>
      </p:sp>
      <p:sp>
        <p:nvSpPr>
          <p:cNvPr id="377" name="Google Shape;377;p46"/>
          <p:cNvSpPr txBox="1"/>
          <p:nvPr/>
        </p:nvSpPr>
        <p:spPr>
          <a:xfrm>
            <a:off x="4572000" y="844150"/>
            <a:ext cx="4512000" cy="386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Inconsolata"/>
                <a:ea typeface="Inconsolata"/>
                <a:cs typeface="Inconsolata"/>
                <a:sym typeface="Inconsolata"/>
              </a:rPr>
              <a:t>Brian Moore </a:t>
            </a:r>
            <a:r>
              <a:rPr lang="en">
                <a:solidFill>
                  <a:schemeClr val="dk1"/>
                </a:solidFill>
                <a:latin typeface="Inconsolata Medium"/>
                <a:ea typeface="Inconsolata Medium"/>
                <a:cs typeface="Inconsolata Medium"/>
                <a:sym typeface="Inconsolata Medium"/>
              </a:rPr>
              <a:t>(North American Indian Association of Detroit)</a:t>
            </a:r>
            <a:endParaRPr b="1">
              <a:solidFill>
                <a:schemeClr val="dk1"/>
              </a:solidFill>
              <a:latin typeface="Inconsolata"/>
              <a:ea typeface="Inconsolata"/>
              <a:cs typeface="Inconsolata"/>
              <a:sym typeface="Inconsolata"/>
            </a:endParaRPr>
          </a:p>
          <a:p>
            <a:pPr indent="0" lvl="0" marL="0" rtl="0" algn="l">
              <a:lnSpc>
                <a:spcPct val="115000"/>
              </a:lnSpc>
              <a:spcBef>
                <a:spcPts val="0"/>
              </a:spcBef>
              <a:spcAft>
                <a:spcPts val="0"/>
              </a:spcAft>
              <a:buNone/>
            </a:pPr>
            <a:r>
              <a:rPr b="1" lang="en">
                <a:solidFill>
                  <a:schemeClr val="dk1"/>
                </a:solidFill>
                <a:latin typeface="Inconsolata"/>
                <a:ea typeface="Inconsolata"/>
                <a:cs typeface="Inconsolata"/>
                <a:sym typeface="Inconsolata"/>
              </a:rPr>
              <a:t>Cheryl Kary </a:t>
            </a:r>
            <a:r>
              <a:rPr lang="en">
                <a:solidFill>
                  <a:schemeClr val="dk1"/>
                </a:solidFill>
                <a:latin typeface="Inconsolata Medium"/>
                <a:ea typeface="Inconsolata Medium"/>
                <a:cs typeface="Inconsolata Medium"/>
                <a:sym typeface="Inconsolata Medium"/>
              </a:rPr>
              <a:t>(Sacred Pipe Resource Center) </a:t>
            </a:r>
            <a:endParaRPr>
              <a:solidFill>
                <a:schemeClr val="dk1"/>
              </a:solidFill>
              <a:latin typeface="Inconsolata Medium"/>
              <a:ea typeface="Inconsolata Medium"/>
              <a:cs typeface="Inconsolata Medium"/>
              <a:sym typeface="Inconsolata Medium"/>
            </a:endParaRPr>
          </a:p>
          <a:p>
            <a:pPr indent="0" lvl="0" marL="0" rtl="0" algn="l">
              <a:lnSpc>
                <a:spcPct val="115000"/>
              </a:lnSpc>
              <a:spcBef>
                <a:spcPts val="0"/>
              </a:spcBef>
              <a:spcAft>
                <a:spcPts val="0"/>
              </a:spcAft>
              <a:buNone/>
            </a:pPr>
            <a:r>
              <a:rPr b="1" lang="en">
                <a:solidFill>
                  <a:schemeClr val="dk1"/>
                </a:solidFill>
                <a:latin typeface="Inconsolata"/>
                <a:ea typeface="Inconsolata"/>
                <a:cs typeface="Inconsolata"/>
                <a:sym typeface="Inconsolata"/>
              </a:rPr>
              <a:t>Cass Darius </a:t>
            </a:r>
            <a:r>
              <a:rPr lang="en">
                <a:solidFill>
                  <a:schemeClr val="dk1"/>
                </a:solidFill>
                <a:latin typeface="Inconsolata Medium"/>
                <a:ea typeface="Inconsolata Medium"/>
                <a:cs typeface="Inconsolata Medium"/>
                <a:sym typeface="Inconsolata Medium"/>
              </a:rPr>
              <a:t>(U.S. Census Bureau)</a:t>
            </a:r>
            <a:endParaRPr>
              <a:solidFill>
                <a:schemeClr val="dk1"/>
              </a:solidFill>
              <a:latin typeface="Inconsolata Medium"/>
              <a:ea typeface="Inconsolata Medium"/>
              <a:cs typeface="Inconsolata Medium"/>
              <a:sym typeface="Inconsolata Medium"/>
            </a:endParaRPr>
          </a:p>
          <a:p>
            <a:pPr indent="0" lvl="0" marL="0" rtl="0" algn="l">
              <a:lnSpc>
                <a:spcPct val="115000"/>
              </a:lnSpc>
              <a:spcBef>
                <a:spcPts val="0"/>
              </a:spcBef>
              <a:spcAft>
                <a:spcPts val="0"/>
              </a:spcAft>
              <a:buNone/>
            </a:pPr>
            <a:r>
              <a:rPr b="1" lang="en">
                <a:solidFill>
                  <a:schemeClr val="dk1"/>
                </a:solidFill>
                <a:latin typeface="Inconsolata"/>
                <a:ea typeface="Inconsolata"/>
                <a:cs typeface="Inconsolata"/>
                <a:sym typeface="Inconsolata"/>
              </a:rPr>
              <a:t>Tremayne Nez </a:t>
            </a:r>
            <a:r>
              <a:rPr lang="en">
                <a:solidFill>
                  <a:schemeClr val="dk1"/>
                </a:solidFill>
                <a:latin typeface="Inconsolata Medium"/>
                <a:ea typeface="Inconsolata Medium"/>
                <a:cs typeface="Inconsolata Medium"/>
                <a:sym typeface="Inconsolata Medium"/>
              </a:rPr>
              <a:t>(Native Organizer's Alliance)</a:t>
            </a:r>
            <a:endParaRPr>
              <a:solidFill>
                <a:schemeClr val="dk1"/>
              </a:solidFill>
              <a:latin typeface="Inconsolata Medium"/>
              <a:ea typeface="Inconsolata Medium"/>
              <a:cs typeface="Inconsolata Medium"/>
              <a:sym typeface="Inconsolata Medium"/>
            </a:endParaRPr>
          </a:p>
          <a:p>
            <a:pPr indent="0" lvl="0" marL="0" rtl="0" algn="l">
              <a:lnSpc>
                <a:spcPct val="115000"/>
              </a:lnSpc>
              <a:spcBef>
                <a:spcPts val="0"/>
              </a:spcBef>
              <a:spcAft>
                <a:spcPts val="0"/>
              </a:spcAft>
              <a:buNone/>
            </a:pPr>
            <a:r>
              <a:rPr b="1" lang="en">
                <a:solidFill>
                  <a:schemeClr val="dk1"/>
                </a:solidFill>
                <a:latin typeface="Inconsolata"/>
                <a:ea typeface="Inconsolata"/>
                <a:cs typeface="Inconsolata"/>
                <a:sym typeface="Inconsolata"/>
              </a:rPr>
              <a:t>Dee Alexander </a:t>
            </a:r>
            <a:r>
              <a:rPr lang="en">
                <a:solidFill>
                  <a:schemeClr val="dk1"/>
                </a:solidFill>
                <a:latin typeface="Inconsolata Medium"/>
                <a:ea typeface="Inconsolata Medium"/>
                <a:cs typeface="Inconsolata Medium"/>
                <a:sym typeface="Inconsolata Medium"/>
              </a:rPr>
              <a:t>(U.S. Census Bureau)</a:t>
            </a:r>
            <a:endParaRPr>
              <a:solidFill>
                <a:schemeClr val="dk1"/>
              </a:solidFill>
              <a:latin typeface="Inconsolata Medium"/>
              <a:ea typeface="Inconsolata Medium"/>
              <a:cs typeface="Inconsolata Medium"/>
              <a:sym typeface="Inconsolata Medium"/>
            </a:endParaRPr>
          </a:p>
          <a:p>
            <a:pPr indent="0" lvl="0" marL="0" rtl="0" algn="l">
              <a:lnSpc>
                <a:spcPct val="115000"/>
              </a:lnSpc>
              <a:spcBef>
                <a:spcPts val="0"/>
              </a:spcBef>
              <a:spcAft>
                <a:spcPts val="0"/>
              </a:spcAft>
              <a:buNone/>
            </a:pPr>
            <a:r>
              <a:rPr b="1" lang="en">
                <a:solidFill>
                  <a:schemeClr val="dk1"/>
                </a:solidFill>
                <a:latin typeface="Inconsolata"/>
                <a:ea typeface="Inconsolata"/>
                <a:cs typeface="Inconsolata"/>
                <a:sym typeface="Inconsolata"/>
              </a:rPr>
              <a:t>Melissa Bruce </a:t>
            </a:r>
            <a:r>
              <a:rPr lang="en">
                <a:solidFill>
                  <a:schemeClr val="dk1"/>
                </a:solidFill>
                <a:latin typeface="Inconsolata Medium"/>
                <a:ea typeface="Inconsolata Medium"/>
                <a:cs typeface="Inconsolata Medium"/>
                <a:sym typeface="Inconsolata Medium"/>
              </a:rPr>
              <a:t>(U.S. Census Bureau)</a:t>
            </a:r>
            <a:endParaRPr b="1">
              <a:solidFill>
                <a:schemeClr val="dk1"/>
              </a:solidFill>
              <a:latin typeface="Inconsolata"/>
              <a:ea typeface="Inconsolata"/>
              <a:cs typeface="Inconsolata"/>
              <a:sym typeface="Inconsolata"/>
            </a:endParaRPr>
          </a:p>
          <a:p>
            <a:pPr indent="0" lvl="0" marL="0" rtl="0" algn="l">
              <a:lnSpc>
                <a:spcPct val="115000"/>
              </a:lnSpc>
              <a:spcBef>
                <a:spcPts val="0"/>
              </a:spcBef>
              <a:spcAft>
                <a:spcPts val="0"/>
              </a:spcAft>
              <a:buNone/>
            </a:pPr>
            <a:r>
              <a:rPr b="1" lang="en">
                <a:solidFill>
                  <a:schemeClr val="dk1"/>
                </a:solidFill>
                <a:latin typeface="Inconsolata"/>
                <a:ea typeface="Inconsolata"/>
                <a:cs typeface="Inconsolata"/>
                <a:sym typeface="Inconsolata"/>
              </a:rPr>
              <a:t>Rene Williams </a:t>
            </a:r>
            <a:r>
              <a:rPr lang="en">
                <a:solidFill>
                  <a:schemeClr val="dk1"/>
                </a:solidFill>
                <a:latin typeface="Inconsolata Medium"/>
                <a:ea typeface="Inconsolata Medium"/>
                <a:cs typeface="Inconsolata Medium"/>
                <a:sym typeface="Inconsolata Medium"/>
              </a:rPr>
              <a:t>(California Native Vote Project)</a:t>
            </a:r>
            <a:endParaRPr>
              <a:solidFill>
                <a:schemeClr val="dk1"/>
              </a:solidFill>
              <a:latin typeface="Inconsolata Medium"/>
              <a:ea typeface="Inconsolata Medium"/>
              <a:cs typeface="Inconsolata Medium"/>
              <a:sym typeface="Inconsolata Medium"/>
            </a:endParaRPr>
          </a:p>
          <a:p>
            <a:pPr indent="0" lvl="0" marL="0" rtl="0" algn="l">
              <a:lnSpc>
                <a:spcPct val="115000"/>
              </a:lnSpc>
              <a:spcBef>
                <a:spcPts val="0"/>
              </a:spcBef>
              <a:spcAft>
                <a:spcPts val="0"/>
              </a:spcAft>
              <a:buNone/>
            </a:pPr>
            <a:r>
              <a:rPr b="1" lang="en">
                <a:solidFill>
                  <a:schemeClr val="dk1"/>
                </a:solidFill>
                <a:latin typeface="Inconsolata"/>
                <a:ea typeface="Inconsolata"/>
                <a:cs typeface="Inconsolata"/>
                <a:sym typeface="Inconsolata"/>
              </a:rPr>
              <a:t>Alaina Capoeman </a:t>
            </a:r>
            <a:r>
              <a:rPr lang="en">
                <a:solidFill>
                  <a:schemeClr val="dk1"/>
                </a:solidFill>
                <a:latin typeface="Inconsolata Medium"/>
                <a:ea typeface="Inconsolata Medium"/>
                <a:cs typeface="Inconsolata Medium"/>
                <a:sym typeface="Inconsolata Medium"/>
              </a:rPr>
              <a:t>(U.S. Census Bureau)</a:t>
            </a:r>
            <a:endParaRPr b="1">
              <a:solidFill>
                <a:schemeClr val="dk1"/>
              </a:solidFill>
              <a:latin typeface="Inconsolata"/>
              <a:ea typeface="Inconsolata"/>
              <a:cs typeface="Inconsolata"/>
              <a:sym typeface="Inconsolata"/>
            </a:endParaRPr>
          </a:p>
          <a:p>
            <a:pPr indent="0" lvl="0" marL="0" rtl="0" algn="l">
              <a:lnSpc>
                <a:spcPct val="115000"/>
              </a:lnSpc>
              <a:spcBef>
                <a:spcPts val="0"/>
              </a:spcBef>
              <a:spcAft>
                <a:spcPts val="0"/>
              </a:spcAft>
              <a:buNone/>
            </a:pPr>
            <a:r>
              <a:rPr b="1" lang="en">
                <a:solidFill>
                  <a:schemeClr val="dk1"/>
                </a:solidFill>
                <a:latin typeface="Inconsolata"/>
                <a:ea typeface="Inconsolata"/>
                <a:cs typeface="Inconsolata"/>
                <a:sym typeface="Inconsolata"/>
              </a:rPr>
              <a:t>Colette August</a:t>
            </a:r>
            <a:r>
              <a:rPr lang="en">
                <a:solidFill>
                  <a:schemeClr val="dk1"/>
                </a:solidFill>
                <a:latin typeface="Inconsolata Medium"/>
                <a:ea typeface="Inconsolata Medium"/>
                <a:cs typeface="Inconsolata Medium"/>
                <a:sym typeface="Inconsolata Medium"/>
              </a:rPr>
              <a:t>(Tahoma Indian Center)</a:t>
            </a:r>
            <a:endParaRPr>
              <a:solidFill>
                <a:schemeClr val="dk1"/>
              </a:solidFill>
              <a:latin typeface="Inconsolata Medium"/>
              <a:ea typeface="Inconsolata Medium"/>
              <a:cs typeface="Inconsolata Medium"/>
              <a:sym typeface="Inconsolata Medium"/>
            </a:endParaRPr>
          </a:p>
          <a:p>
            <a:pPr indent="0" lvl="0" marL="0" rtl="0" algn="l">
              <a:lnSpc>
                <a:spcPct val="115000"/>
              </a:lnSpc>
              <a:spcBef>
                <a:spcPts val="0"/>
              </a:spcBef>
              <a:spcAft>
                <a:spcPts val="0"/>
              </a:spcAft>
              <a:buNone/>
            </a:pPr>
            <a:r>
              <a:rPr b="1" lang="en">
                <a:solidFill>
                  <a:schemeClr val="dk1"/>
                </a:solidFill>
                <a:latin typeface="Inconsolata"/>
                <a:ea typeface="Inconsolata"/>
                <a:cs typeface="Inconsolata"/>
                <a:sym typeface="Inconsolata"/>
              </a:rPr>
              <a:t>Anesia Smith </a:t>
            </a:r>
            <a:r>
              <a:rPr lang="en">
                <a:solidFill>
                  <a:schemeClr val="dk1"/>
                </a:solidFill>
                <a:latin typeface="Inconsolata Medium"/>
                <a:ea typeface="Inconsolata Medium"/>
                <a:cs typeface="Inconsolata Medium"/>
                <a:sym typeface="Inconsolata Medium"/>
              </a:rPr>
              <a:t>(Tahoma Indian Center)</a:t>
            </a:r>
            <a:endParaRPr b="1">
              <a:solidFill>
                <a:schemeClr val="dk1"/>
              </a:solidFill>
              <a:latin typeface="Inconsolata"/>
              <a:ea typeface="Inconsolata"/>
              <a:cs typeface="Inconsolata"/>
              <a:sym typeface="Inconsolata"/>
            </a:endParaRPr>
          </a:p>
          <a:p>
            <a:pPr indent="0" lvl="0" marL="0" rtl="0" algn="l">
              <a:lnSpc>
                <a:spcPct val="115000"/>
              </a:lnSpc>
              <a:spcBef>
                <a:spcPts val="0"/>
              </a:spcBef>
              <a:spcAft>
                <a:spcPts val="0"/>
              </a:spcAft>
              <a:buNone/>
            </a:pPr>
            <a:r>
              <a:rPr b="1" lang="en">
                <a:solidFill>
                  <a:schemeClr val="dk1"/>
                </a:solidFill>
                <a:latin typeface="Inconsolata"/>
                <a:ea typeface="Inconsolata"/>
                <a:cs typeface="Inconsolata"/>
                <a:sym typeface="Inconsolata"/>
              </a:rPr>
              <a:t>Laura Harris </a:t>
            </a:r>
            <a:r>
              <a:rPr lang="en">
                <a:solidFill>
                  <a:schemeClr val="dk1"/>
                </a:solidFill>
                <a:latin typeface="Inconsolata Medium"/>
                <a:ea typeface="Inconsolata Medium"/>
                <a:cs typeface="Inconsolata Medium"/>
                <a:sym typeface="Inconsolata Medium"/>
              </a:rPr>
              <a:t>(Americans for Indian Opportunity)</a:t>
            </a:r>
            <a:endParaRPr b="1">
              <a:solidFill>
                <a:schemeClr val="dk1"/>
              </a:solidFill>
              <a:latin typeface="Inconsolata"/>
              <a:ea typeface="Inconsolata"/>
              <a:cs typeface="Inconsolata"/>
              <a:sym typeface="Inconsolata"/>
            </a:endParaRPr>
          </a:p>
          <a:p>
            <a:pPr indent="0" lvl="0" marL="0" rtl="0" algn="l">
              <a:lnSpc>
                <a:spcPct val="115000"/>
              </a:lnSpc>
              <a:spcBef>
                <a:spcPts val="0"/>
              </a:spcBef>
              <a:spcAft>
                <a:spcPts val="0"/>
              </a:spcAft>
              <a:buNone/>
            </a:pPr>
            <a:r>
              <a:rPr b="1" lang="en">
                <a:solidFill>
                  <a:schemeClr val="dk1"/>
                </a:solidFill>
                <a:latin typeface="Inconsolata"/>
                <a:ea typeface="Inconsolata"/>
                <a:cs typeface="Inconsolata"/>
                <a:sym typeface="Inconsolata"/>
              </a:rPr>
              <a:t>Robert Adams </a:t>
            </a:r>
            <a:r>
              <a:rPr lang="en">
                <a:solidFill>
                  <a:schemeClr val="dk1"/>
                </a:solidFill>
                <a:latin typeface="Inconsolata Medium"/>
                <a:ea typeface="Inconsolata Medium"/>
                <a:cs typeface="Inconsolata Medium"/>
                <a:sym typeface="Inconsolata Medium"/>
              </a:rPr>
              <a:t>(Americans for Indian Opportunity)</a:t>
            </a:r>
            <a:endParaRPr b="1">
              <a:solidFill>
                <a:schemeClr val="dk1"/>
              </a:solidFill>
              <a:latin typeface="Inconsolata"/>
              <a:ea typeface="Inconsolata"/>
              <a:cs typeface="Inconsolata"/>
              <a:sym typeface="Inconsolata"/>
            </a:endParaRPr>
          </a:p>
          <a:p>
            <a:pPr indent="0" lvl="0" marL="0" rtl="0" algn="l">
              <a:lnSpc>
                <a:spcPct val="115000"/>
              </a:lnSpc>
              <a:spcBef>
                <a:spcPts val="0"/>
              </a:spcBef>
              <a:spcAft>
                <a:spcPts val="0"/>
              </a:spcAft>
              <a:buNone/>
            </a:pPr>
            <a:r>
              <a:rPr b="1" lang="en">
                <a:solidFill>
                  <a:schemeClr val="dk1"/>
                </a:solidFill>
                <a:latin typeface="Inconsolata"/>
                <a:ea typeface="Inconsolata"/>
                <a:cs typeface="Inconsolata"/>
                <a:sym typeface="Inconsolata"/>
              </a:rPr>
              <a:t>DJ Lampitt </a:t>
            </a:r>
            <a:r>
              <a:rPr lang="en">
                <a:solidFill>
                  <a:schemeClr val="dk1"/>
                </a:solidFill>
                <a:latin typeface="Inconsolata Medium"/>
                <a:ea typeface="Inconsolata Medium"/>
                <a:cs typeface="Inconsolata Medium"/>
                <a:sym typeface="Inconsolata Medium"/>
              </a:rPr>
              <a:t>(Ideation Colab)</a:t>
            </a:r>
            <a:endParaRPr>
              <a:solidFill>
                <a:schemeClr val="dk1"/>
              </a:solidFill>
              <a:latin typeface="Inconsolata Medium"/>
              <a:ea typeface="Inconsolata Medium"/>
              <a:cs typeface="Inconsolata Medium"/>
              <a:sym typeface="Inconsolata Medium"/>
            </a:endParaRPr>
          </a:p>
          <a:p>
            <a:pPr indent="0" lvl="0" marL="0" rtl="0" algn="l">
              <a:lnSpc>
                <a:spcPct val="115000"/>
              </a:lnSpc>
              <a:spcBef>
                <a:spcPts val="0"/>
              </a:spcBef>
              <a:spcAft>
                <a:spcPts val="0"/>
              </a:spcAft>
              <a:buNone/>
            </a:pPr>
            <a:r>
              <a:t/>
            </a:r>
            <a:endParaRPr b="1">
              <a:solidFill>
                <a:schemeClr val="dk1"/>
              </a:solidFill>
              <a:latin typeface="Inconsolata"/>
              <a:ea typeface="Inconsolata"/>
              <a:cs typeface="Inconsolata"/>
              <a:sym typeface="Inconsolat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381" name="Shape 381"/>
        <p:cNvGrpSpPr/>
        <p:nvPr/>
      </p:nvGrpSpPr>
      <p:grpSpPr>
        <a:xfrm>
          <a:off x="0" y="0"/>
          <a:ext cx="0" cy="0"/>
          <a:chOff x="0" y="0"/>
          <a:chExt cx="0" cy="0"/>
        </a:xfrm>
      </p:grpSpPr>
      <p:sp>
        <p:nvSpPr>
          <p:cNvPr id="382" name="Google Shape;382;p47"/>
          <p:cNvSpPr txBox="1"/>
          <p:nvPr/>
        </p:nvSpPr>
        <p:spPr>
          <a:xfrm>
            <a:off x="593850" y="1706125"/>
            <a:ext cx="7911600" cy="2628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This is an essential part of the sprint </a:t>
            </a:r>
            <a:r>
              <a:rPr lang="en" sz="1800">
                <a:solidFill>
                  <a:srgbClr val="13192F"/>
                </a:solidFill>
                <a:latin typeface="Inconsolata"/>
                <a:ea typeface="Inconsolata"/>
                <a:cs typeface="Inconsolata"/>
                <a:sym typeface="Inconsolata"/>
              </a:rPr>
              <a:t>where</a:t>
            </a:r>
            <a:r>
              <a:rPr lang="en" sz="1800">
                <a:solidFill>
                  <a:srgbClr val="13192F"/>
                </a:solidFill>
                <a:latin typeface="Inconsolata"/>
                <a:ea typeface="Inconsolata"/>
                <a:cs typeface="Inconsolata"/>
                <a:sym typeface="Inconsolata"/>
              </a:rPr>
              <a:t> tech/product teams speak with our user advocates to understand how to approach this problem, understand nuances, and start to brainstorm useful solutions with user advocates. </a:t>
            </a:r>
            <a:endParaRPr sz="1800">
              <a:solidFill>
                <a:srgbClr val="13192F"/>
              </a:solidFill>
              <a:latin typeface="Inconsolata"/>
              <a:ea typeface="Inconsolata"/>
              <a:cs typeface="Inconsolata"/>
              <a:sym typeface="Inconsolata"/>
            </a:endParaRPr>
          </a:p>
          <a:p>
            <a:pPr indent="0" lvl="0" marL="457200" rtl="0" algn="l">
              <a:spcBef>
                <a:spcPts val="0"/>
              </a:spcBef>
              <a:spcAft>
                <a:spcPts val="0"/>
              </a:spcAft>
              <a:buNone/>
            </a:pPr>
            <a:r>
              <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Goal: To understand the user advocates backgrounds, experience, perspectives on the challenge</a:t>
            </a:r>
            <a:endParaRPr sz="1800">
              <a:solidFill>
                <a:srgbClr val="13192F"/>
              </a:solidFill>
              <a:latin typeface="Inconsolata"/>
              <a:ea typeface="Inconsolata"/>
              <a:cs typeface="Inconsolata"/>
              <a:sym typeface="Inconsolata"/>
            </a:endParaRPr>
          </a:p>
        </p:txBody>
      </p:sp>
      <p:sp>
        <p:nvSpPr>
          <p:cNvPr id="383" name="Google Shape;383;p47"/>
          <p:cNvSpPr txBox="1"/>
          <p:nvPr/>
        </p:nvSpPr>
        <p:spPr>
          <a:xfrm>
            <a:off x="431450" y="97200"/>
            <a:ext cx="2080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Inconsolata SemiBold"/>
                <a:ea typeface="Inconsolata SemiBold"/>
                <a:cs typeface="Inconsolata SemiBold"/>
                <a:sym typeface="Inconsolata SemiBold"/>
              </a:rPr>
              <a:t>User Research </a:t>
            </a:r>
            <a:endParaRPr sz="2200">
              <a:latin typeface="Inconsolata SemiBold"/>
              <a:ea typeface="Inconsolata SemiBold"/>
              <a:cs typeface="Inconsolata SemiBold"/>
              <a:sym typeface="Inconsolata SemiBold"/>
            </a:endParaRPr>
          </a:p>
        </p:txBody>
      </p:sp>
      <p:sp>
        <p:nvSpPr>
          <p:cNvPr id="384" name="Google Shape;384;p47"/>
          <p:cNvSpPr txBox="1"/>
          <p:nvPr/>
        </p:nvSpPr>
        <p:spPr>
          <a:xfrm>
            <a:off x="638550" y="2350175"/>
            <a:ext cx="78669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13192F"/>
              </a:solidFill>
              <a:latin typeface="Inconsolata"/>
              <a:ea typeface="Inconsolata"/>
              <a:cs typeface="Inconsolata"/>
              <a:sym typeface="Inconsolata"/>
            </a:endParaRPr>
          </a:p>
          <a:p>
            <a:pPr indent="0" lvl="0" marL="457200" rtl="0" algn="l">
              <a:spcBef>
                <a:spcPts val="0"/>
              </a:spcBef>
              <a:spcAft>
                <a:spcPts val="0"/>
              </a:spcAft>
              <a:buNone/>
            </a:pPr>
            <a:r>
              <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For example:</a:t>
            </a:r>
            <a:endParaRPr sz="1800">
              <a:solidFill>
                <a:srgbClr val="13192F"/>
              </a:solidFill>
              <a:latin typeface="Inconsolata"/>
              <a:ea typeface="Inconsolata"/>
              <a:cs typeface="Inconsolata"/>
              <a:sym typeface="Inconsolata"/>
            </a:endParaRPr>
          </a:p>
          <a:p>
            <a:pPr indent="-342900" lvl="1" marL="9144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Tech teams can convene multiple user advocates on at once on group calls </a:t>
            </a:r>
            <a:endParaRPr sz="1800">
              <a:solidFill>
                <a:srgbClr val="13192F"/>
              </a:solidFill>
              <a:latin typeface="Inconsolata"/>
              <a:ea typeface="Inconsolata"/>
              <a:cs typeface="Inconsolata"/>
              <a:sym typeface="Inconsolata"/>
            </a:endParaRPr>
          </a:p>
          <a:p>
            <a:pPr indent="-342900" lvl="1" marL="9144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Tech teams can schedule 1:1s with user </a:t>
            </a:r>
            <a:r>
              <a:rPr lang="en" sz="1800">
                <a:solidFill>
                  <a:srgbClr val="13192F"/>
                </a:solidFill>
                <a:latin typeface="Inconsolata"/>
                <a:ea typeface="Inconsolata"/>
                <a:cs typeface="Inconsolata"/>
                <a:sym typeface="Inconsolata"/>
              </a:rPr>
              <a:t>advocate</a:t>
            </a:r>
            <a:r>
              <a:rPr lang="en" sz="1800">
                <a:solidFill>
                  <a:srgbClr val="13192F"/>
                </a:solidFill>
                <a:latin typeface="Inconsolata"/>
                <a:ea typeface="Inconsolata"/>
                <a:cs typeface="Inconsolata"/>
                <a:sym typeface="Inconsolata"/>
              </a:rPr>
              <a:t> groups </a:t>
            </a:r>
            <a:endParaRPr sz="1800">
              <a:solidFill>
                <a:srgbClr val="13192F"/>
              </a:solidFill>
              <a:latin typeface="Inconsolata"/>
              <a:ea typeface="Inconsolata"/>
              <a:cs typeface="Inconsolata"/>
              <a:sym typeface="Inconsolata"/>
            </a:endParaRPr>
          </a:p>
          <a:p>
            <a:pPr indent="0" lvl="0" marL="0" rtl="0" algn="l">
              <a:spcBef>
                <a:spcPts val="0"/>
              </a:spcBef>
              <a:spcAft>
                <a:spcPts val="0"/>
              </a:spcAft>
              <a:buNone/>
            </a:pPr>
            <a:r>
              <a:t/>
            </a:r>
            <a:endParaRPr sz="1800">
              <a:solidFill>
                <a:srgbClr val="13192F"/>
              </a:solidFill>
              <a:latin typeface="Inconsolata"/>
              <a:ea typeface="Inconsolata"/>
              <a:cs typeface="Inconsolata"/>
              <a:sym typeface="Inconsolat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123" name="Shape 123"/>
        <p:cNvGrpSpPr/>
        <p:nvPr/>
      </p:nvGrpSpPr>
      <p:grpSpPr>
        <a:xfrm>
          <a:off x="0" y="0"/>
          <a:ext cx="0" cy="0"/>
          <a:chOff x="0" y="0"/>
          <a:chExt cx="0" cy="0"/>
        </a:xfrm>
      </p:grpSpPr>
      <p:sp>
        <p:nvSpPr>
          <p:cNvPr id="124" name="Google Shape;124;p30"/>
          <p:cNvSpPr txBox="1"/>
          <p:nvPr/>
        </p:nvSpPr>
        <p:spPr>
          <a:xfrm>
            <a:off x="2086500" y="565388"/>
            <a:ext cx="4971000" cy="579900"/>
          </a:xfrm>
          <a:prstGeom prst="rect">
            <a:avLst/>
          </a:prstGeom>
          <a:noFill/>
          <a:ln>
            <a:noFill/>
          </a:ln>
        </p:spPr>
        <p:txBody>
          <a:bodyPr anchorCtr="0" anchor="ctr" bIns="91425" lIns="91425" spcFirstLastPara="1" rIns="91425" wrap="square" tIns="91425">
            <a:noAutofit/>
          </a:bodyPr>
          <a:lstStyle/>
          <a:p>
            <a:pPr indent="457200" lvl="0" marL="457200" rtl="0" algn="l">
              <a:spcBef>
                <a:spcPts val="0"/>
              </a:spcBef>
              <a:spcAft>
                <a:spcPts val="0"/>
              </a:spcAft>
              <a:buNone/>
            </a:pPr>
            <a:r>
              <a:rPr lang="en" sz="2000">
                <a:solidFill>
                  <a:srgbClr val="222222"/>
                </a:solidFill>
                <a:latin typeface="Inconsolata Black"/>
                <a:ea typeface="Inconsolata Black"/>
                <a:cs typeface="Inconsolata Black"/>
                <a:sym typeface="Inconsolata Black"/>
              </a:rPr>
              <a:t>Meet the Sprint Leaders</a:t>
            </a:r>
            <a:endParaRPr sz="2000">
              <a:solidFill>
                <a:srgbClr val="222222"/>
              </a:solidFill>
              <a:latin typeface="Inconsolata Black"/>
              <a:ea typeface="Inconsolata Black"/>
              <a:cs typeface="Inconsolata Black"/>
              <a:sym typeface="Inconsolata Black"/>
            </a:endParaRPr>
          </a:p>
        </p:txBody>
      </p:sp>
      <p:sp>
        <p:nvSpPr>
          <p:cNvPr id="125" name="Google Shape;125;p30"/>
          <p:cNvSpPr txBox="1"/>
          <p:nvPr/>
        </p:nvSpPr>
        <p:spPr>
          <a:xfrm>
            <a:off x="-96375" y="2571750"/>
            <a:ext cx="3020400" cy="185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222222"/>
                </a:solidFill>
                <a:latin typeface="Inconsolata SemiBold"/>
                <a:ea typeface="Inconsolata SemiBold"/>
                <a:cs typeface="Inconsolata SemiBold"/>
                <a:sym typeface="Inconsolata SemiBold"/>
              </a:rPr>
              <a:t>Saundra Mitrovich  </a:t>
            </a:r>
            <a:endParaRPr sz="1700">
              <a:solidFill>
                <a:srgbClr val="222222"/>
              </a:solidFill>
              <a:latin typeface="Inconsolata SemiBold"/>
              <a:ea typeface="Inconsolata SemiBold"/>
              <a:cs typeface="Inconsolata SemiBold"/>
              <a:sym typeface="Inconsolata SemiBold"/>
            </a:endParaRPr>
          </a:p>
          <a:p>
            <a:pPr indent="0" lvl="0" marL="0" rtl="0" algn="ctr">
              <a:spcBef>
                <a:spcPts val="0"/>
              </a:spcBef>
              <a:spcAft>
                <a:spcPts val="0"/>
              </a:spcAft>
              <a:buNone/>
            </a:pPr>
            <a:r>
              <a:rPr lang="en" sz="1700">
                <a:solidFill>
                  <a:srgbClr val="222222"/>
                </a:solidFill>
                <a:latin typeface="Inconsolata Light"/>
                <a:ea typeface="Inconsolata Light"/>
                <a:cs typeface="Inconsolata Light"/>
                <a:sym typeface="Inconsolata Light"/>
              </a:rPr>
              <a:t>Natives Count Coalition</a:t>
            </a:r>
            <a:endParaRPr sz="1700">
              <a:solidFill>
                <a:srgbClr val="222222"/>
              </a:solidFill>
              <a:latin typeface="Inconsolata Light"/>
              <a:ea typeface="Inconsolata Light"/>
              <a:cs typeface="Inconsolata Light"/>
              <a:sym typeface="Inconsolata Light"/>
            </a:endParaRPr>
          </a:p>
          <a:p>
            <a:pPr indent="0" lvl="0" marL="0" rtl="0" algn="ctr">
              <a:spcBef>
                <a:spcPts val="0"/>
              </a:spcBef>
              <a:spcAft>
                <a:spcPts val="0"/>
              </a:spcAft>
              <a:buNone/>
            </a:pPr>
            <a:r>
              <a:t/>
            </a:r>
            <a:endParaRPr sz="1700">
              <a:solidFill>
                <a:srgbClr val="222222"/>
              </a:solidFill>
              <a:latin typeface="Inconsolata Light"/>
              <a:ea typeface="Inconsolata Light"/>
              <a:cs typeface="Inconsolata Light"/>
              <a:sym typeface="Inconsolata Light"/>
            </a:endParaRPr>
          </a:p>
        </p:txBody>
      </p:sp>
      <p:sp>
        <p:nvSpPr>
          <p:cNvPr id="126" name="Google Shape;126;p30"/>
          <p:cNvSpPr/>
          <p:nvPr/>
        </p:nvSpPr>
        <p:spPr>
          <a:xfrm rot="-5400000">
            <a:off x="4950575" y="-3851200"/>
            <a:ext cx="157200" cy="83622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127" name="Google Shape;127;p30"/>
          <p:cNvSpPr/>
          <p:nvPr/>
        </p:nvSpPr>
        <p:spPr>
          <a:xfrm rot="-5400000">
            <a:off x="5004319" y="-3851168"/>
            <a:ext cx="53100" cy="83622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128" name="Google Shape;128;p30"/>
          <p:cNvSpPr/>
          <p:nvPr/>
        </p:nvSpPr>
        <p:spPr>
          <a:xfrm flipH="1" rot="5400000">
            <a:off x="4103406" y="505350"/>
            <a:ext cx="157200" cy="83640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129" name="Google Shape;129;p30"/>
          <p:cNvSpPr/>
          <p:nvPr/>
        </p:nvSpPr>
        <p:spPr>
          <a:xfrm flipH="1" rot="5400000">
            <a:off x="4157150" y="505304"/>
            <a:ext cx="53100" cy="83640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130" name="Google Shape;130;p30"/>
          <p:cNvPicPr preferRelativeResize="0"/>
          <p:nvPr/>
        </p:nvPicPr>
        <p:blipFill>
          <a:blip r:embed="rId3">
            <a:alphaModFix/>
          </a:blip>
          <a:stretch>
            <a:fillRect/>
          </a:stretch>
        </p:blipFill>
        <p:spPr>
          <a:xfrm>
            <a:off x="8469400" y="4451850"/>
            <a:ext cx="471000" cy="471000"/>
          </a:xfrm>
          <a:prstGeom prst="rect">
            <a:avLst/>
          </a:prstGeom>
          <a:noFill/>
          <a:ln>
            <a:noFill/>
          </a:ln>
        </p:spPr>
      </p:pic>
      <p:pic>
        <p:nvPicPr>
          <p:cNvPr id="131" name="Google Shape;131;p30"/>
          <p:cNvPicPr preferRelativeResize="0"/>
          <p:nvPr/>
        </p:nvPicPr>
        <p:blipFill>
          <a:blip r:embed="rId3">
            <a:alphaModFix/>
          </a:blip>
          <a:stretch>
            <a:fillRect/>
          </a:stretch>
        </p:blipFill>
        <p:spPr>
          <a:xfrm>
            <a:off x="205175" y="94400"/>
            <a:ext cx="471000" cy="471000"/>
          </a:xfrm>
          <a:prstGeom prst="rect">
            <a:avLst/>
          </a:prstGeom>
          <a:noFill/>
          <a:ln>
            <a:noFill/>
          </a:ln>
        </p:spPr>
      </p:pic>
      <p:sp>
        <p:nvSpPr>
          <p:cNvPr id="132" name="Google Shape;132;p30"/>
          <p:cNvSpPr txBox="1"/>
          <p:nvPr/>
        </p:nvSpPr>
        <p:spPr>
          <a:xfrm>
            <a:off x="2518950" y="2411150"/>
            <a:ext cx="3326100" cy="185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222222"/>
                </a:solidFill>
                <a:latin typeface="Inconsolata SemiBold"/>
                <a:ea typeface="Inconsolata SemiBold"/>
                <a:cs typeface="Inconsolata SemiBold"/>
                <a:sym typeface="Inconsolata SemiBold"/>
              </a:rPr>
              <a:t>Jim Tucker</a:t>
            </a:r>
            <a:endParaRPr sz="1700">
              <a:solidFill>
                <a:srgbClr val="222222"/>
              </a:solidFill>
              <a:latin typeface="Inconsolata SemiBold"/>
              <a:ea typeface="Inconsolata SemiBold"/>
              <a:cs typeface="Inconsolata SemiBold"/>
              <a:sym typeface="Inconsolata SemiBold"/>
            </a:endParaRPr>
          </a:p>
          <a:p>
            <a:pPr indent="0" lvl="0" marL="0" rtl="0" algn="ctr">
              <a:spcBef>
                <a:spcPts val="0"/>
              </a:spcBef>
              <a:spcAft>
                <a:spcPts val="0"/>
              </a:spcAft>
              <a:buNone/>
            </a:pPr>
            <a:r>
              <a:rPr lang="en" sz="1700">
                <a:solidFill>
                  <a:srgbClr val="222222"/>
                </a:solidFill>
                <a:latin typeface="Inconsolata Light"/>
                <a:ea typeface="Inconsolata Light"/>
                <a:cs typeface="Inconsolata Light"/>
                <a:sym typeface="Inconsolata Light"/>
              </a:rPr>
              <a:t>Natives Count Coalition</a:t>
            </a:r>
            <a:endParaRPr sz="1700">
              <a:solidFill>
                <a:srgbClr val="222222"/>
              </a:solidFill>
              <a:latin typeface="Inconsolata Light"/>
              <a:ea typeface="Inconsolata Light"/>
              <a:cs typeface="Inconsolata Light"/>
              <a:sym typeface="Inconsolata Light"/>
            </a:endParaRPr>
          </a:p>
        </p:txBody>
      </p:sp>
      <p:sp>
        <p:nvSpPr>
          <p:cNvPr id="133" name="Google Shape;133;p30"/>
          <p:cNvSpPr txBox="1"/>
          <p:nvPr/>
        </p:nvSpPr>
        <p:spPr>
          <a:xfrm>
            <a:off x="5779225" y="2571750"/>
            <a:ext cx="3214800" cy="185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222222"/>
                </a:solidFill>
                <a:latin typeface="Inconsolata SemiBold"/>
                <a:ea typeface="Inconsolata SemiBold"/>
                <a:cs typeface="Inconsolata SemiBold"/>
                <a:sym typeface="Inconsolata SemiBold"/>
              </a:rPr>
              <a:t>Rio Fernandes</a:t>
            </a:r>
            <a:endParaRPr sz="1700">
              <a:solidFill>
                <a:srgbClr val="222222"/>
              </a:solidFill>
              <a:latin typeface="Inconsolata SemiBold"/>
              <a:ea typeface="Inconsolata SemiBold"/>
              <a:cs typeface="Inconsolata SemiBold"/>
              <a:sym typeface="Inconsolata SemiBold"/>
            </a:endParaRPr>
          </a:p>
          <a:p>
            <a:pPr indent="0" lvl="0" marL="0" rtl="0" algn="ctr">
              <a:spcBef>
                <a:spcPts val="0"/>
              </a:spcBef>
              <a:spcAft>
                <a:spcPts val="0"/>
              </a:spcAft>
              <a:buNone/>
            </a:pPr>
            <a:r>
              <a:rPr lang="en" sz="1700">
                <a:solidFill>
                  <a:srgbClr val="222222"/>
                </a:solidFill>
                <a:latin typeface="Inconsolata Light"/>
                <a:ea typeface="Inconsolata Light"/>
                <a:cs typeface="Inconsolata Light"/>
                <a:sym typeface="Inconsolata Light"/>
              </a:rPr>
              <a:t>Director of Civic Engagement</a:t>
            </a:r>
            <a:endParaRPr sz="1700">
              <a:solidFill>
                <a:srgbClr val="222222"/>
              </a:solidFill>
              <a:latin typeface="Inconsolata Light"/>
              <a:ea typeface="Inconsolata Light"/>
              <a:cs typeface="Inconsolata Light"/>
              <a:sym typeface="Inconsolata Light"/>
            </a:endParaRPr>
          </a:p>
          <a:p>
            <a:pPr indent="0" lvl="0" marL="0" rtl="0" algn="ctr">
              <a:spcBef>
                <a:spcPts val="0"/>
              </a:spcBef>
              <a:spcAft>
                <a:spcPts val="0"/>
              </a:spcAft>
              <a:buNone/>
            </a:pPr>
            <a:r>
              <a:rPr lang="en" sz="1700">
                <a:solidFill>
                  <a:srgbClr val="222222"/>
                </a:solidFill>
                <a:latin typeface="Inconsolata Light"/>
                <a:ea typeface="Inconsolata Light"/>
                <a:cs typeface="Inconsolata Light"/>
                <a:sym typeface="Inconsolata Light"/>
              </a:rPr>
              <a:t>National Urban Indian Family Coalition</a:t>
            </a:r>
            <a:endParaRPr sz="1700">
              <a:solidFill>
                <a:srgbClr val="222222"/>
              </a:solidFill>
              <a:latin typeface="Inconsolata Light"/>
              <a:ea typeface="Inconsolata Light"/>
              <a:cs typeface="Inconsolata Light"/>
              <a:sym typeface="Inconsolata Light"/>
            </a:endParaRPr>
          </a:p>
        </p:txBody>
      </p:sp>
      <p:pic>
        <p:nvPicPr>
          <p:cNvPr id="134" name="Google Shape;134;p30"/>
          <p:cNvPicPr preferRelativeResize="0"/>
          <p:nvPr/>
        </p:nvPicPr>
        <p:blipFill>
          <a:blip r:embed="rId4">
            <a:alphaModFix/>
          </a:blip>
          <a:stretch>
            <a:fillRect/>
          </a:stretch>
        </p:blipFill>
        <p:spPr>
          <a:xfrm>
            <a:off x="721738" y="1392787"/>
            <a:ext cx="1298521" cy="1521461"/>
          </a:xfrm>
          <a:prstGeom prst="rect">
            <a:avLst/>
          </a:prstGeom>
          <a:noFill/>
          <a:ln>
            <a:noFill/>
          </a:ln>
        </p:spPr>
      </p:pic>
      <p:pic>
        <p:nvPicPr>
          <p:cNvPr descr="Profile photo of James &amp;quot;Jim&amp;quot;​ Tucker" id="135" name="Google Shape;135;p30"/>
          <p:cNvPicPr preferRelativeResize="0"/>
          <p:nvPr/>
        </p:nvPicPr>
        <p:blipFill>
          <a:blip r:embed="rId5">
            <a:alphaModFix/>
          </a:blip>
          <a:stretch>
            <a:fillRect/>
          </a:stretch>
        </p:blipFill>
        <p:spPr>
          <a:xfrm>
            <a:off x="3512250" y="1354225"/>
            <a:ext cx="1521475" cy="1521475"/>
          </a:xfrm>
          <a:prstGeom prst="rect">
            <a:avLst/>
          </a:prstGeom>
          <a:noFill/>
          <a:ln>
            <a:noFill/>
          </a:ln>
        </p:spPr>
      </p:pic>
      <p:pic>
        <p:nvPicPr>
          <p:cNvPr id="136" name="Google Shape;136;p30"/>
          <p:cNvPicPr preferRelativeResize="0"/>
          <p:nvPr/>
        </p:nvPicPr>
        <p:blipFill>
          <a:blip r:embed="rId6">
            <a:alphaModFix/>
          </a:blip>
          <a:stretch>
            <a:fillRect/>
          </a:stretch>
        </p:blipFill>
        <p:spPr>
          <a:xfrm>
            <a:off x="6737375" y="1413144"/>
            <a:ext cx="1298500" cy="148074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388" name="Shape 388"/>
        <p:cNvGrpSpPr/>
        <p:nvPr/>
      </p:nvGrpSpPr>
      <p:grpSpPr>
        <a:xfrm>
          <a:off x="0" y="0"/>
          <a:ext cx="0" cy="0"/>
          <a:chOff x="0" y="0"/>
          <a:chExt cx="0" cy="0"/>
        </a:xfrm>
      </p:grpSpPr>
      <p:sp>
        <p:nvSpPr>
          <p:cNvPr id="389" name="Google Shape;389;p48"/>
          <p:cNvSpPr txBox="1"/>
          <p:nvPr/>
        </p:nvSpPr>
        <p:spPr>
          <a:xfrm>
            <a:off x="587425" y="2612525"/>
            <a:ext cx="7911600" cy="26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How does this problem affect your community?</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What are the major pain points about this challenge?</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What is an overlooked aspect of this challenge that needs </a:t>
            </a:r>
            <a:r>
              <a:rPr lang="en" sz="1800">
                <a:solidFill>
                  <a:srgbClr val="13192F"/>
                </a:solidFill>
                <a:latin typeface="Inconsolata"/>
                <a:ea typeface="Inconsolata"/>
                <a:cs typeface="Inconsolata"/>
                <a:sym typeface="Inconsolata"/>
              </a:rPr>
              <a:t>addressing</a:t>
            </a:r>
            <a:r>
              <a:rPr lang="en" sz="1800">
                <a:solidFill>
                  <a:srgbClr val="13192F"/>
                </a:solidFill>
                <a:latin typeface="Inconsolata"/>
                <a:ea typeface="Inconsolata"/>
                <a:cs typeface="Inconsolata"/>
                <a:sym typeface="Inconsolata"/>
              </a:rPr>
              <a:t>?</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How has technology been helpful or harmful?</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What should the tech/product teams caution against in building out a tool? </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What would be extremely helpful in addressing this challenge?</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What are the blindspots that need to be understood about this challenge?</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What would be an ideal tool to be created? </a:t>
            </a:r>
            <a:endParaRPr sz="1800">
              <a:solidFill>
                <a:srgbClr val="13192F"/>
              </a:solidFill>
              <a:latin typeface="Inconsolata"/>
              <a:ea typeface="Inconsolata"/>
              <a:cs typeface="Inconsolata"/>
              <a:sym typeface="Inconsolata"/>
            </a:endParaRPr>
          </a:p>
        </p:txBody>
      </p:sp>
      <p:sp>
        <p:nvSpPr>
          <p:cNvPr id="390" name="Google Shape;390;p48"/>
          <p:cNvSpPr txBox="1"/>
          <p:nvPr/>
        </p:nvSpPr>
        <p:spPr>
          <a:xfrm>
            <a:off x="431450" y="97200"/>
            <a:ext cx="5469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Inconsolata SemiBold"/>
                <a:ea typeface="Inconsolata SemiBold"/>
                <a:cs typeface="Inconsolata SemiBold"/>
                <a:sym typeface="Inconsolata SemiBold"/>
              </a:rPr>
              <a:t>Questions to Explore (examples) </a:t>
            </a:r>
            <a:endParaRPr sz="2200">
              <a:latin typeface="Inconsolata SemiBold"/>
              <a:ea typeface="Inconsolata SemiBold"/>
              <a:cs typeface="Inconsolata SemiBold"/>
              <a:sym typeface="Inconsolata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394" name="Shape 394"/>
        <p:cNvGrpSpPr/>
        <p:nvPr/>
      </p:nvGrpSpPr>
      <p:grpSpPr>
        <a:xfrm>
          <a:off x="0" y="0"/>
          <a:ext cx="0" cy="0"/>
          <a:chOff x="0" y="0"/>
          <a:chExt cx="0" cy="0"/>
        </a:xfrm>
      </p:grpSpPr>
      <p:sp>
        <p:nvSpPr>
          <p:cNvPr id="395" name="Google Shape;395;p49"/>
          <p:cNvSpPr txBox="1"/>
          <p:nvPr/>
        </p:nvSpPr>
        <p:spPr>
          <a:xfrm>
            <a:off x="616200" y="2483025"/>
            <a:ext cx="7911600" cy="2628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Each week, keep your eyes peeled for an email from the sprint leaders laying out the goals for the week.</a:t>
            </a:r>
            <a:endParaRPr sz="1800">
              <a:solidFill>
                <a:srgbClr val="13192F"/>
              </a:solidFill>
              <a:latin typeface="Inconsolata"/>
              <a:ea typeface="Inconsolata"/>
              <a:cs typeface="Inconsolata"/>
              <a:sym typeface="Inconsolata"/>
            </a:endParaRPr>
          </a:p>
          <a:p>
            <a:pPr indent="0" lvl="0" marL="457200" rtl="0" algn="l">
              <a:spcBef>
                <a:spcPts val="0"/>
              </a:spcBef>
              <a:spcAft>
                <a:spcPts val="0"/>
              </a:spcAft>
              <a:buNone/>
            </a:pPr>
            <a:r>
              <a:rPr lang="en" sz="1800">
                <a:solidFill>
                  <a:srgbClr val="13192F"/>
                </a:solidFill>
                <a:latin typeface="Inconsolata"/>
                <a:ea typeface="Inconsolata"/>
                <a:cs typeface="Inconsolata"/>
                <a:sym typeface="Inconsolata"/>
              </a:rPr>
              <a:t> </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Tech teams should start reaching out to user advocates and setting up user research calls to learn about their experiences and needs on the ground. Tech teams should connect with </a:t>
            </a:r>
            <a:r>
              <a:rPr b="1" lang="en" sz="1800">
                <a:solidFill>
                  <a:srgbClr val="13192F"/>
                </a:solidFill>
                <a:latin typeface="Inconsolata"/>
                <a:ea typeface="Inconsolata"/>
                <a:cs typeface="Inconsolata"/>
                <a:sym typeface="Inconsolata"/>
              </a:rPr>
              <a:t>at minimum 5 user advocate groups</a:t>
            </a:r>
            <a:r>
              <a:rPr lang="en" sz="1800">
                <a:solidFill>
                  <a:srgbClr val="13192F"/>
                </a:solidFill>
                <a:latin typeface="Inconsolata"/>
                <a:ea typeface="Inconsolata"/>
                <a:cs typeface="Inconsolata"/>
                <a:sym typeface="Inconsolata"/>
              </a:rPr>
              <a:t> over the next two weeks.</a:t>
            </a:r>
            <a:endParaRPr sz="1800">
              <a:solidFill>
                <a:srgbClr val="13192F"/>
              </a:solidFill>
              <a:latin typeface="Inconsolata"/>
              <a:ea typeface="Inconsolata"/>
              <a:cs typeface="Inconsolata"/>
              <a:sym typeface="Inconsolata"/>
            </a:endParaRPr>
          </a:p>
          <a:p>
            <a:pPr indent="0" lvl="0" marL="457200" rtl="0" algn="l">
              <a:spcBef>
                <a:spcPts val="0"/>
              </a:spcBef>
              <a:spcAft>
                <a:spcPts val="0"/>
              </a:spcAft>
              <a:buNone/>
            </a:pPr>
            <a:r>
              <a:rPr lang="en" sz="1800">
                <a:solidFill>
                  <a:srgbClr val="13192F"/>
                </a:solidFill>
                <a:latin typeface="Inconsolata"/>
                <a:ea typeface="Inconsolata"/>
                <a:cs typeface="Inconsolata"/>
                <a:sym typeface="Inconsolata"/>
              </a:rPr>
              <a:t> </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On the User Research Milestone on </a:t>
            </a:r>
            <a:r>
              <a:rPr b="1" lang="en" sz="1800">
                <a:solidFill>
                  <a:srgbClr val="13192F"/>
                </a:solidFill>
                <a:latin typeface="Inconsolata"/>
                <a:ea typeface="Inconsolata"/>
                <a:cs typeface="Inconsolata"/>
                <a:sym typeface="Inconsolata"/>
              </a:rPr>
              <a:t>September 20th</a:t>
            </a:r>
            <a:r>
              <a:rPr lang="en" sz="1800">
                <a:solidFill>
                  <a:srgbClr val="13192F"/>
                </a:solidFill>
                <a:latin typeface="Inconsolata"/>
                <a:ea typeface="Inconsolata"/>
                <a:cs typeface="Inconsolata"/>
                <a:sym typeface="Inconsolata"/>
              </a:rPr>
              <a:t>, tech teams will present their findings from user research to the whole cohort. </a:t>
            </a:r>
            <a:endParaRPr sz="1800">
              <a:solidFill>
                <a:srgbClr val="13192F"/>
              </a:solidFill>
              <a:latin typeface="Inconsolata"/>
              <a:ea typeface="Inconsolata"/>
              <a:cs typeface="Inconsolata"/>
              <a:sym typeface="Inconsolata"/>
            </a:endParaRPr>
          </a:p>
          <a:p>
            <a:pPr indent="0" lvl="0" marL="0" rtl="0" algn="l">
              <a:spcBef>
                <a:spcPts val="0"/>
              </a:spcBef>
              <a:spcAft>
                <a:spcPts val="0"/>
              </a:spcAft>
              <a:buNone/>
            </a:pPr>
            <a:r>
              <a:t/>
            </a:r>
            <a:endParaRPr sz="1800">
              <a:solidFill>
                <a:srgbClr val="13192F"/>
              </a:solidFill>
              <a:latin typeface="Inconsolata"/>
              <a:ea typeface="Inconsolata"/>
              <a:cs typeface="Inconsolata"/>
              <a:sym typeface="Inconsolata"/>
            </a:endParaRPr>
          </a:p>
          <a:p>
            <a:pPr indent="-342900" lvl="0" marL="457200" rtl="0" algn="l">
              <a:spcBef>
                <a:spcPts val="0"/>
              </a:spcBef>
              <a:spcAft>
                <a:spcPts val="0"/>
              </a:spcAft>
              <a:buClr>
                <a:srgbClr val="13192F"/>
              </a:buClr>
              <a:buSzPts val="1800"/>
              <a:buFont typeface="Inconsolata"/>
              <a:buChar char="➔"/>
            </a:pPr>
            <a:r>
              <a:rPr lang="en" sz="1800">
                <a:solidFill>
                  <a:srgbClr val="13192F"/>
                </a:solidFill>
                <a:latin typeface="Inconsolata"/>
                <a:ea typeface="Inconsolata"/>
                <a:cs typeface="Inconsolata"/>
                <a:sym typeface="Inconsolata"/>
              </a:rPr>
              <a:t>User advocate conversations with tech teams should be ongoing throughout the sprint. </a:t>
            </a:r>
            <a:endParaRPr sz="1800">
              <a:solidFill>
                <a:srgbClr val="13192F"/>
              </a:solidFill>
              <a:latin typeface="Inconsolata"/>
              <a:ea typeface="Inconsolata"/>
              <a:cs typeface="Inconsolata"/>
              <a:sym typeface="Inconsolata"/>
            </a:endParaRPr>
          </a:p>
        </p:txBody>
      </p:sp>
      <p:sp>
        <p:nvSpPr>
          <p:cNvPr id="396" name="Google Shape;396;p49"/>
          <p:cNvSpPr txBox="1"/>
          <p:nvPr/>
        </p:nvSpPr>
        <p:spPr>
          <a:xfrm>
            <a:off x="431450" y="97200"/>
            <a:ext cx="2080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latin typeface="Inconsolata SemiBold"/>
                <a:ea typeface="Inconsolata SemiBold"/>
                <a:cs typeface="Inconsolata SemiBold"/>
                <a:sym typeface="Inconsolata SemiBold"/>
              </a:rPr>
              <a:t>NEXT STEPS</a:t>
            </a:r>
            <a:endParaRPr sz="2200">
              <a:latin typeface="Inconsolata SemiBold"/>
              <a:ea typeface="Inconsolata SemiBold"/>
              <a:cs typeface="Inconsolata SemiBold"/>
              <a:sym typeface="Inconsolata SemiBold"/>
            </a:endParaRPr>
          </a:p>
        </p:txBody>
      </p:sp>
      <p:sp>
        <p:nvSpPr>
          <p:cNvPr id="397" name="Google Shape;397;p49"/>
          <p:cNvSpPr txBox="1"/>
          <p:nvPr/>
        </p:nvSpPr>
        <p:spPr>
          <a:xfrm>
            <a:off x="712100" y="2745825"/>
            <a:ext cx="7866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13192F"/>
              </a:solidFill>
              <a:latin typeface="Inconsolata"/>
              <a:ea typeface="Inconsolata"/>
              <a:cs typeface="Inconsolata"/>
              <a:sym typeface="Inconsolat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140" name="Shape 140"/>
        <p:cNvGrpSpPr/>
        <p:nvPr/>
      </p:nvGrpSpPr>
      <p:grpSpPr>
        <a:xfrm>
          <a:off x="0" y="0"/>
          <a:ext cx="0" cy="0"/>
          <a:chOff x="0" y="0"/>
          <a:chExt cx="0" cy="0"/>
        </a:xfrm>
      </p:grpSpPr>
      <p:sp>
        <p:nvSpPr>
          <p:cNvPr id="141" name="Google Shape;141;p31"/>
          <p:cNvSpPr txBox="1"/>
          <p:nvPr/>
        </p:nvSpPr>
        <p:spPr>
          <a:xfrm>
            <a:off x="2086500" y="565388"/>
            <a:ext cx="4971000" cy="57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222222"/>
                </a:solidFill>
                <a:latin typeface="Inconsolata Black"/>
                <a:ea typeface="Inconsolata Black"/>
                <a:cs typeface="Inconsolata Black"/>
                <a:sym typeface="Inconsolata Black"/>
              </a:rPr>
              <a:t>Meet the Opportunity Project Team</a:t>
            </a:r>
            <a:endParaRPr sz="2000">
              <a:solidFill>
                <a:srgbClr val="222222"/>
              </a:solidFill>
              <a:latin typeface="Inconsolata Black"/>
              <a:ea typeface="Inconsolata Black"/>
              <a:cs typeface="Inconsolata Black"/>
              <a:sym typeface="Inconsolata Black"/>
            </a:endParaRPr>
          </a:p>
        </p:txBody>
      </p:sp>
      <p:sp>
        <p:nvSpPr>
          <p:cNvPr id="142" name="Google Shape;142;p31"/>
          <p:cNvSpPr txBox="1"/>
          <p:nvPr/>
        </p:nvSpPr>
        <p:spPr>
          <a:xfrm>
            <a:off x="89375" y="2571750"/>
            <a:ext cx="4207200" cy="185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222222"/>
                </a:solidFill>
                <a:latin typeface="Inconsolata SemiBold"/>
                <a:ea typeface="Inconsolata SemiBold"/>
                <a:cs typeface="Inconsolata SemiBold"/>
                <a:sym typeface="Inconsolata SemiBold"/>
              </a:rPr>
              <a:t>Dominica Zhu</a:t>
            </a:r>
            <a:r>
              <a:rPr lang="en" sz="1700">
                <a:solidFill>
                  <a:srgbClr val="222222"/>
                </a:solidFill>
                <a:latin typeface="Inconsolata SemiBold"/>
                <a:ea typeface="Inconsolata SemiBold"/>
                <a:cs typeface="Inconsolata SemiBold"/>
                <a:sym typeface="Inconsolata SemiBold"/>
              </a:rPr>
              <a:t> </a:t>
            </a:r>
            <a:endParaRPr sz="1700">
              <a:solidFill>
                <a:srgbClr val="222222"/>
              </a:solidFill>
              <a:latin typeface="Inconsolata SemiBold"/>
              <a:ea typeface="Inconsolata SemiBold"/>
              <a:cs typeface="Inconsolata SemiBold"/>
              <a:sym typeface="Inconsolata SemiBold"/>
            </a:endParaRPr>
          </a:p>
          <a:p>
            <a:pPr indent="0" lvl="0" marL="0" rtl="0" algn="ctr">
              <a:spcBef>
                <a:spcPts val="0"/>
              </a:spcBef>
              <a:spcAft>
                <a:spcPts val="0"/>
              </a:spcAft>
              <a:buNone/>
            </a:pPr>
            <a:r>
              <a:rPr lang="en" sz="1700">
                <a:solidFill>
                  <a:srgbClr val="222222"/>
                </a:solidFill>
                <a:latin typeface="Inconsolata Light"/>
                <a:ea typeface="Inconsolata Light"/>
                <a:cs typeface="Inconsolata Light"/>
                <a:sym typeface="Inconsolata Light"/>
              </a:rPr>
              <a:t>Head of Human Centered Innovation</a:t>
            </a:r>
            <a:endParaRPr sz="1700">
              <a:solidFill>
                <a:srgbClr val="222222"/>
              </a:solidFill>
              <a:latin typeface="Inconsolata Light"/>
              <a:ea typeface="Inconsolata Light"/>
              <a:cs typeface="Inconsolata Light"/>
              <a:sym typeface="Inconsolata Light"/>
            </a:endParaRPr>
          </a:p>
          <a:p>
            <a:pPr indent="0" lvl="0" marL="0" rtl="0" algn="ctr">
              <a:spcBef>
                <a:spcPts val="0"/>
              </a:spcBef>
              <a:spcAft>
                <a:spcPts val="0"/>
              </a:spcAft>
              <a:buNone/>
            </a:pPr>
            <a:r>
              <a:rPr lang="en" sz="1700">
                <a:solidFill>
                  <a:srgbClr val="222222"/>
                </a:solidFill>
                <a:latin typeface="Inconsolata Light"/>
                <a:ea typeface="Inconsolata Light"/>
                <a:cs typeface="Inconsolata Light"/>
                <a:sym typeface="Inconsolata Light"/>
              </a:rPr>
              <a:t>Advisor, Indigenous Peoples </a:t>
            </a:r>
            <a:endParaRPr sz="1700">
              <a:solidFill>
                <a:srgbClr val="222222"/>
              </a:solidFill>
              <a:latin typeface="Inconsolata Light"/>
              <a:ea typeface="Inconsolata Light"/>
              <a:cs typeface="Inconsolata Light"/>
              <a:sym typeface="Inconsolata Light"/>
            </a:endParaRPr>
          </a:p>
          <a:p>
            <a:pPr indent="0" lvl="0" marL="0" rtl="0" algn="ctr">
              <a:spcBef>
                <a:spcPts val="0"/>
              </a:spcBef>
              <a:spcAft>
                <a:spcPts val="0"/>
              </a:spcAft>
              <a:buNone/>
            </a:pPr>
            <a:r>
              <a:rPr lang="en" sz="1700">
                <a:solidFill>
                  <a:srgbClr val="222222"/>
                </a:solidFill>
                <a:latin typeface="Inconsolata Light"/>
                <a:ea typeface="Inconsolata Light"/>
                <a:cs typeface="Inconsolata Light"/>
                <a:sym typeface="Inconsolata Light"/>
              </a:rPr>
              <a:t>Census Open Innovation Labs</a:t>
            </a:r>
            <a:endParaRPr sz="1700">
              <a:solidFill>
                <a:srgbClr val="222222"/>
              </a:solidFill>
              <a:latin typeface="Inconsolata Light"/>
              <a:ea typeface="Inconsolata Light"/>
              <a:cs typeface="Inconsolata Light"/>
              <a:sym typeface="Inconsolata Light"/>
            </a:endParaRPr>
          </a:p>
          <a:p>
            <a:pPr indent="0" lvl="0" marL="0" rtl="0" algn="ctr">
              <a:spcBef>
                <a:spcPts val="0"/>
              </a:spcBef>
              <a:spcAft>
                <a:spcPts val="0"/>
              </a:spcAft>
              <a:buNone/>
            </a:pPr>
            <a:r>
              <a:rPr lang="en" sz="1700">
                <a:solidFill>
                  <a:srgbClr val="222222"/>
                </a:solidFill>
                <a:latin typeface="Inconsolata Light"/>
                <a:ea typeface="Inconsolata Light"/>
                <a:cs typeface="Inconsolata Light"/>
                <a:sym typeface="Inconsolata Light"/>
              </a:rPr>
              <a:t>U.S. Census Bureau</a:t>
            </a:r>
            <a:endParaRPr sz="1700">
              <a:solidFill>
                <a:srgbClr val="222222"/>
              </a:solidFill>
              <a:latin typeface="Inconsolata Light"/>
              <a:ea typeface="Inconsolata Light"/>
              <a:cs typeface="Inconsolata Light"/>
              <a:sym typeface="Inconsolata Light"/>
            </a:endParaRPr>
          </a:p>
        </p:txBody>
      </p:sp>
      <p:sp>
        <p:nvSpPr>
          <p:cNvPr id="143" name="Google Shape;143;p31"/>
          <p:cNvSpPr/>
          <p:nvPr/>
        </p:nvSpPr>
        <p:spPr>
          <a:xfrm rot="-5400000">
            <a:off x="4950575" y="-3851200"/>
            <a:ext cx="157200" cy="83622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144" name="Google Shape;144;p31"/>
          <p:cNvSpPr/>
          <p:nvPr/>
        </p:nvSpPr>
        <p:spPr>
          <a:xfrm rot="-5400000">
            <a:off x="5004319" y="-3851168"/>
            <a:ext cx="53100" cy="83622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145" name="Google Shape;145;p31"/>
          <p:cNvSpPr/>
          <p:nvPr/>
        </p:nvSpPr>
        <p:spPr>
          <a:xfrm flipH="1" rot="5400000">
            <a:off x="4103406" y="505350"/>
            <a:ext cx="157200" cy="83640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146" name="Google Shape;146;p31"/>
          <p:cNvSpPr/>
          <p:nvPr/>
        </p:nvSpPr>
        <p:spPr>
          <a:xfrm flipH="1" rot="5400000">
            <a:off x="4157150" y="505304"/>
            <a:ext cx="53100" cy="83640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147" name="Google Shape;147;p31"/>
          <p:cNvPicPr preferRelativeResize="0"/>
          <p:nvPr/>
        </p:nvPicPr>
        <p:blipFill>
          <a:blip r:embed="rId3">
            <a:alphaModFix/>
          </a:blip>
          <a:stretch>
            <a:fillRect/>
          </a:stretch>
        </p:blipFill>
        <p:spPr>
          <a:xfrm>
            <a:off x="8469400" y="4451850"/>
            <a:ext cx="471000" cy="471000"/>
          </a:xfrm>
          <a:prstGeom prst="rect">
            <a:avLst/>
          </a:prstGeom>
          <a:noFill/>
          <a:ln>
            <a:noFill/>
          </a:ln>
        </p:spPr>
      </p:pic>
      <p:pic>
        <p:nvPicPr>
          <p:cNvPr id="148" name="Google Shape;148;p31"/>
          <p:cNvPicPr preferRelativeResize="0"/>
          <p:nvPr/>
        </p:nvPicPr>
        <p:blipFill>
          <a:blip r:embed="rId3">
            <a:alphaModFix/>
          </a:blip>
          <a:stretch>
            <a:fillRect/>
          </a:stretch>
        </p:blipFill>
        <p:spPr>
          <a:xfrm>
            <a:off x="205175" y="94400"/>
            <a:ext cx="471000" cy="471000"/>
          </a:xfrm>
          <a:prstGeom prst="rect">
            <a:avLst/>
          </a:prstGeom>
          <a:noFill/>
          <a:ln>
            <a:noFill/>
          </a:ln>
        </p:spPr>
      </p:pic>
      <p:sp>
        <p:nvSpPr>
          <p:cNvPr id="149" name="Google Shape;149;p31"/>
          <p:cNvSpPr txBox="1"/>
          <p:nvPr/>
        </p:nvSpPr>
        <p:spPr>
          <a:xfrm>
            <a:off x="4572000" y="2504200"/>
            <a:ext cx="4207200" cy="185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222222"/>
                </a:solidFill>
                <a:latin typeface="Inconsolata SemiBold"/>
                <a:ea typeface="Inconsolata SemiBold"/>
                <a:cs typeface="Inconsolata SemiBold"/>
                <a:sym typeface="Inconsolata SemiBold"/>
              </a:rPr>
              <a:t>Thera Naiman</a:t>
            </a:r>
            <a:endParaRPr sz="1700">
              <a:solidFill>
                <a:srgbClr val="222222"/>
              </a:solidFill>
              <a:latin typeface="Inconsolata SemiBold"/>
              <a:ea typeface="Inconsolata SemiBold"/>
              <a:cs typeface="Inconsolata SemiBold"/>
              <a:sym typeface="Inconsolata SemiBold"/>
            </a:endParaRPr>
          </a:p>
          <a:p>
            <a:pPr indent="0" lvl="0" marL="0" rtl="0" algn="ctr">
              <a:spcBef>
                <a:spcPts val="0"/>
              </a:spcBef>
              <a:spcAft>
                <a:spcPts val="0"/>
              </a:spcAft>
              <a:buNone/>
            </a:pPr>
            <a:r>
              <a:rPr lang="en" sz="1700">
                <a:solidFill>
                  <a:srgbClr val="222222"/>
                </a:solidFill>
                <a:latin typeface="Inconsolata Light"/>
                <a:ea typeface="Inconsolata Light"/>
                <a:cs typeface="Inconsolata Light"/>
                <a:sym typeface="Inconsolata Light"/>
              </a:rPr>
              <a:t> Innovation Program Manager</a:t>
            </a:r>
            <a:endParaRPr sz="1700">
              <a:solidFill>
                <a:srgbClr val="222222"/>
              </a:solidFill>
              <a:latin typeface="Inconsolata Light"/>
              <a:ea typeface="Inconsolata Light"/>
              <a:cs typeface="Inconsolata Light"/>
              <a:sym typeface="Inconsolata Light"/>
            </a:endParaRPr>
          </a:p>
          <a:p>
            <a:pPr indent="0" lvl="0" marL="0" rtl="0" algn="ctr">
              <a:spcBef>
                <a:spcPts val="0"/>
              </a:spcBef>
              <a:spcAft>
                <a:spcPts val="0"/>
              </a:spcAft>
              <a:buNone/>
            </a:pPr>
            <a:r>
              <a:rPr lang="en" sz="1700">
                <a:solidFill>
                  <a:srgbClr val="222222"/>
                </a:solidFill>
                <a:latin typeface="Inconsolata Light"/>
                <a:ea typeface="Inconsolata Light"/>
                <a:cs typeface="Inconsolata Light"/>
                <a:sym typeface="Inconsolata Light"/>
              </a:rPr>
              <a:t>Census Open Innovation Labs</a:t>
            </a:r>
            <a:endParaRPr sz="1700">
              <a:solidFill>
                <a:srgbClr val="222222"/>
              </a:solidFill>
              <a:latin typeface="Inconsolata Light"/>
              <a:ea typeface="Inconsolata Light"/>
              <a:cs typeface="Inconsolata Light"/>
              <a:sym typeface="Inconsolata Light"/>
            </a:endParaRPr>
          </a:p>
          <a:p>
            <a:pPr indent="0" lvl="0" marL="0" rtl="0" algn="ctr">
              <a:spcBef>
                <a:spcPts val="0"/>
              </a:spcBef>
              <a:spcAft>
                <a:spcPts val="0"/>
              </a:spcAft>
              <a:buNone/>
            </a:pPr>
            <a:r>
              <a:rPr lang="en" sz="1700">
                <a:solidFill>
                  <a:srgbClr val="222222"/>
                </a:solidFill>
                <a:latin typeface="Inconsolata Light"/>
                <a:ea typeface="Inconsolata Light"/>
                <a:cs typeface="Inconsolata Light"/>
                <a:sym typeface="Inconsolata Light"/>
              </a:rPr>
              <a:t>U.S. Census Bureau</a:t>
            </a:r>
            <a:endParaRPr sz="1700">
              <a:solidFill>
                <a:srgbClr val="222222"/>
              </a:solidFill>
              <a:latin typeface="Inconsolata Light"/>
              <a:ea typeface="Inconsolata Light"/>
              <a:cs typeface="Inconsolata Light"/>
              <a:sym typeface="Inconsolata Light"/>
            </a:endParaRPr>
          </a:p>
        </p:txBody>
      </p:sp>
      <p:pic>
        <p:nvPicPr>
          <p:cNvPr descr="A picture of a smiling COIL team member" id="150" name="Google Shape;150;p31"/>
          <p:cNvPicPr preferRelativeResize="0"/>
          <p:nvPr/>
        </p:nvPicPr>
        <p:blipFill>
          <a:blip r:embed="rId4">
            <a:alphaModFix/>
          </a:blip>
          <a:stretch>
            <a:fillRect/>
          </a:stretch>
        </p:blipFill>
        <p:spPr>
          <a:xfrm>
            <a:off x="5875262" y="1145300"/>
            <a:ext cx="1337913" cy="1630876"/>
          </a:xfrm>
          <a:prstGeom prst="rect">
            <a:avLst/>
          </a:prstGeom>
          <a:noFill/>
          <a:ln>
            <a:noFill/>
          </a:ln>
        </p:spPr>
      </p:pic>
      <p:pic>
        <p:nvPicPr>
          <p:cNvPr id="151" name="Google Shape;151;p31"/>
          <p:cNvPicPr preferRelativeResize="0"/>
          <p:nvPr/>
        </p:nvPicPr>
        <p:blipFill>
          <a:blip r:embed="rId5">
            <a:alphaModFix/>
          </a:blip>
          <a:stretch>
            <a:fillRect/>
          </a:stretch>
        </p:blipFill>
        <p:spPr>
          <a:xfrm>
            <a:off x="1510750" y="1215975"/>
            <a:ext cx="1630875" cy="1630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155" name="Shape 155"/>
        <p:cNvGrpSpPr/>
        <p:nvPr/>
      </p:nvGrpSpPr>
      <p:grpSpPr>
        <a:xfrm>
          <a:off x="0" y="0"/>
          <a:ext cx="0" cy="0"/>
          <a:chOff x="0" y="0"/>
          <a:chExt cx="0" cy="0"/>
        </a:xfrm>
      </p:grpSpPr>
      <p:sp>
        <p:nvSpPr>
          <p:cNvPr id="156" name="Google Shape;156;p32"/>
          <p:cNvSpPr txBox="1"/>
          <p:nvPr/>
        </p:nvSpPr>
        <p:spPr>
          <a:xfrm>
            <a:off x="2086500" y="1214263"/>
            <a:ext cx="4971000" cy="57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222222"/>
                </a:solidFill>
                <a:latin typeface="Inconsolata Black"/>
                <a:ea typeface="Inconsolata Black"/>
                <a:cs typeface="Inconsolata Black"/>
                <a:sym typeface="Inconsolata Black"/>
              </a:rPr>
              <a:t>THE OPPORTUNITY PROJECT (TOP)</a:t>
            </a:r>
            <a:endParaRPr sz="1200">
              <a:solidFill>
                <a:srgbClr val="222222"/>
              </a:solidFill>
              <a:latin typeface="Inconsolata Black"/>
              <a:ea typeface="Inconsolata Black"/>
              <a:cs typeface="Inconsolata Black"/>
              <a:sym typeface="Inconsolata Black"/>
            </a:endParaRPr>
          </a:p>
        </p:txBody>
      </p:sp>
      <p:sp>
        <p:nvSpPr>
          <p:cNvPr id="157" name="Google Shape;157;p32"/>
          <p:cNvSpPr txBox="1"/>
          <p:nvPr/>
        </p:nvSpPr>
        <p:spPr>
          <a:xfrm>
            <a:off x="579300" y="1794175"/>
            <a:ext cx="7985400" cy="185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solidFill>
                  <a:srgbClr val="222222"/>
                </a:solidFill>
                <a:latin typeface="Poppins Light"/>
                <a:ea typeface="Poppins Light"/>
                <a:cs typeface="Poppins Light"/>
                <a:sym typeface="Poppins Light"/>
              </a:rPr>
              <a:t>Brings together technologists, government, and communities to rapidly prototype digital products—powered by federal open data—that solve real-world problems for people across the country.</a:t>
            </a:r>
            <a:endParaRPr sz="2300">
              <a:solidFill>
                <a:srgbClr val="222222"/>
              </a:solidFill>
              <a:latin typeface="Poppins Light"/>
              <a:ea typeface="Poppins Light"/>
              <a:cs typeface="Poppins Light"/>
              <a:sym typeface="Poppins Light"/>
            </a:endParaRPr>
          </a:p>
        </p:txBody>
      </p:sp>
      <p:sp>
        <p:nvSpPr>
          <p:cNvPr id="158" name="Google Shape;158;p32"/>
          <p:cNvSpPr/>
          <p:nvPr/>
        </p:nvSpPr>
        <p:spPr>
          <a:xfrm rot="-5400000">
            <a:off x="4950575" y="-3851200"/>
            <a:ext cx="157200" cy="83622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159" name="Google Shape;159;p32"/>
          <p:cNvSpPr/>
          <p:nvPr/>
        </p:nvSpPr>
        <p:spPr>
          <a:xfrm rot="-5400000">
            <a:off x="5004319" y="-3851168"/>
            <a:ext cx="53100" cy="83622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160" name="Google Shape;160;p32"/>
          <p:cNvSpPr/>
          <p:nvPr/>
        </p:nvSpPr>
        <p:spPr>
          <a:xfrm flipH="1" rot="5400000">
            <a:off x="4103406" y="505350"/>
            <a:ext cx="157200" cy="83640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161" name="Google Shape;161;p32"/>
          <p:cNvSpPr/>
          <p:nvPr/>
        </p:nvSpPr>
        <p:spPr>
          <a:xfrm flipH="1" rot="5400000">
            <a:off x="4157150" y="505304"/>
            <a:ext cx="53100" cy="83640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162" name="Google Shape;162;p32"/>
          <p:cNvPicPr preferRelativeResize="0"/>
          <p:nvPr/>
        </p:nvPicPr>
        <p:blipFill>
          <a:blip r:embed="rId3">
            <a:alphaModFix/>
          </a:blip>
          <a:stretch>
            <a:fillRect/>
          </a:stretch>
        </p:blipFill>
        <p:spPr>
          <a:xfrm>
            <a:off x="8469400" y="4451850"/>
            <a:ext cx="471000" cy="471000"/>
          </a:xfrm>
          <a:prstGeom prst="rect">
            <a:avLst/>
          </a:prstGeom>
          <a:noFill/>
          <a:ln>
            <a:noFill/>
          </a:ln>
        </p:spPr>
      </p:pic>
      <p:pic>
        <p:nvPicPr>
          <p:cNvPr id="163" name="Google Shape;163;p32"/>
          <p:cNvPicPr preferRelativeResize="0"/>
          <p:nvPr/>
        </p:nvPicPr>
        <p:blipFill>
          <a:blip r:embed="rId3">
            <a:alphaModFix/>
          </a:blip>
          <a:stretch>
            <a:fillRect/>
          </a:stretch>
        </p:blipFill>
        <p:spPr>
          <a:xfrm>
            <a:off x="205175" y="94400"/>
            <a:ext cx="471000" cy="47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167" name="Shape 167"/>
        <p:cNvGrpSpPr/>
        <p:nvPr/>
      </p:nvGrpSpPr>
      <p:grpSpPr>
        <a:xfrm>
          <a:off x="0" y="0"/>
          <a:ext cx="0" cy="0"/>
          <a:chOff x="0" y="0"/>
          <a:chExt cx="0" cy="0"/>
        </a:xfrm>
      </p:grpSpPr>
      <p:cxnSp>
        <p:nvCxnSpPr>
          <p:cNvPr id="168" name="Google Shape;168;p33"/>
          <p:cNvCxnSpPr/>
          <p:nvPr/>
        </p:nvCxnSpPr>
        <p:spPr>
          <a:xfrm>
            <a:off x="2299775" y="2762450"/>
            <a:ext cx="4332300" cy="0"/>
          </a:xfrm>
          <a:prstGeom prst="straightConnector1">
            <a:avLst/>
          </a:prstGeom>
          <a:noFill/>
          <a:ln cap="flat" cmpd="sng" w="9525">
            <a:solidFill>
              <a:srgbClr val="417C7C"/>
            </a:solidFill>
            <a:prstDash val="solid"/>
            <a:round/>
            <a:headEnd len="med" w="med" type="none"/>
            <a:tailEnd len="med" w="med" type="none"/>
          </a:ln>
        </p:spPr>
      </p:cxnSp>
      <p:cxnSp>
        <p:nvCxnSpPr>
          <p:cNvPr id="169" name="Google Shape;169;p33"/>
          <p:cNvCxnSpPr/>
          <p:nvPr/>
        </p:nvCxnSpPr>
        <p:spPr>
          <a:xfrm>
            <a:off x="1431400" y="3334300"/>
            <a:ext cx="5782800" cy="0"/>
          </a:xfrm>
          <a:prstGeom prst="straightConnector1">
            <a:avLst/>
          </a:prstGeom>
          <a:noFill/>
          <a:ln cap="flat" cmpd="sng" w="9525">
            <a:solidFill>
              <a:srgbClr val="417C7C"/>
            </a:solidFill>
            <a:prstDash val="solid"/>
            <a:round/>
            <a:headEnd len="med" w="med" type="none"/>
            <a:tailEnd len="med" w="med" type="none"/>
          </a:ln>
        </p:spPr>
      </p:cxnSp>
      <p:sp>
        <p:nvSpPr>
          <p:cNvPr id="170" name="Google Shape;170;p33"/>
          <p:cNvSpPr txBox="1"/>
          <p:nvPr/>
        </p:nvSpPr>
        <p:spPr>
          <a:xfrm>
            <a:off x="312100" y="2142870"/>
            <a:ext cx="8520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222222"/>
                </a:solidFill>
                <a:latin typeface="Inconsolata"/>
                <a:ea typeface="Inconsolata"/>
                <a:cs typeface="Inconsolata"/>
                <a:sym typeface="Inconsolata"/>
              </a:rPr>
              <a:t>30+</a:t>
            </a:r>
            <a:r>
              <a:rPr lang="en" sz="1800">
                <a:solidFill>
                  <a:srgbClr val="222222"/>
                </a:solidFill>
                <a:latin typeface="Inconsolata Light"/>
                <a:ea typeface="Inconsolata Light"/>
                <a:cs typeface="Inconsolata Light"/>
                <a:sym typeface="Inconsolata Light"/>
              </a:rPr>
              <a:t> </a:t>
            </a:r>
            <a:r>
              <a:rPr lang="en" sz="1800">
                <a:solidFill>
                  <a:srgbClr val="222222"/>
                </a:solidFill>
                <a:latin typeface="Inconsolata"/>
                <a:ea typeface="Inconsolata"/>
                <a:cs typeface="Inconsolata"/>
                <a:sym typeface="Inconsolata"/>
              </a:rPr>
              <a:t>federal agencies engaged</a:t>
            </a:r>
            <a:endParaRPr sz="1800">
              <a:solidFill>
                <a:srgbClr val="13192F"/>
              </a:solidFill>
              <a:latin typeface="Poppins"/>
              <a:ea typeface="Poppins"/>
              <a:cs typeface="Poppins"/>
              <a:sym typeface="Poppins"/>
            </a:endParaRPr>
          </a:p>
        </p:txBody>
      </p:sp>
      <p:sp>
        <p:nvSpPr>
          <p:cNvPr id="171" name="Google Shape;171;p33"/>
          <p:cNvSpPr txBox="1"/>
          <p:nvPr/>
        </p:nvSpPr>
        <p:spPr>
          <a:xfrm>
            <a:off x="564875" y="3448875"/>
            <a:ext cx="7994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13192F"/>
                </a:solidFill>
                <a:latin typeface="Inconsolata"/>
                <a:ea typeface="Inconsolata"/>
                <a:cs typeface="Inconsolata"/>
                <a:sym typeface="Inconsolata"/>
              </a:rPr>
              <a:t>3000+</a:t>
            </a:r>
            <a:r>
              <a:rPr lang="en" sz="1800">
                <a:solidFill>
                  <a:srgbClr val="13192F"/>
                </a:solidFill>
                <a:latin typeface="Inconsolata Light"/>
                <a:ea typeface="Inconsolata Light"/>
                <a:cs typeface="Inconsolata Light"/>
                <a:sym typeface="Inconsolata Light"/>
              </a:rPr>
              <a:t> </a:t>
            </a:r>
            <a:r>
              <a:rPr lang="en" sz="1800">
                <a:solidFill>
                  <a:srgbClr val="222222"/>
                </a:solidFill>
                <a:latin typeface="Inconsolata"/>
                <a:ea typeface="Inconsolata"/>
                <a:cs typeface="Inconsolata"/>
                <a:sym typeface="Inconsolata"/>
              </a:rPr>
              <a:t>stakeholders from outside of government </a:t>
            </a:r>
            <a:endParaRPr sz="1800">
              <a:solidFill>
                <a:srgbClr val="13192F"/>
              </a:solidFill>
              <a:latin typeface="Inconsolata"/>
              <a:ea typeface="Inconsolata"/>
              <a:cs typeface="Inconsolata"/>
              <a:sym typeface="Inconsolata"/>
            </a:endParaRPr>
          </a:p>
        </p:txBody>
      </p:sp>
      <p:sp>
        <p:nvSpPr>
          <p:cNvPr id="172" name="Google Shape;172;p33"/>
          <p:cNvSpPr txBox="1"/>
          <p:nvPr/>
        </p:nvSpPr>
        <p:spPr>
          <a:xfrm>
            <a:off x="1181800" y="2808672"/>
            <a:ext cx="6761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13192F"/>
                </a:solidFill>
                <a:latin typeface="Inconsolata"/>
                <a:ea typeface="Inconsolata"/>
                <a:cs typeface="Inconsolata"/>
                <a:sym typeface="Inconsolata"/>
              </a:rPr>
              <a:t>30+</a:t>
            </a:r>
            <a:r>
              <a:rPr lang="en" sz="1800">
                <a:solidFill>
                  <a:srgbClr val="13192F"/>
                </a:solidFill>
                <a:latin typeface="Inconsolata Light"/>
                <a:ea typeface="Inconsolata Light"/>
                <a:cs typeface="Inconsolata Light"/>
                <a:sym typeface="Inconsolata Light"/>
              </a:rPr>
              <a:t> </a:t>
            </a:r>
            <a:r>
              <a:rPr lang="en" sz="1800">
                <a:solidFill>
                  <a:srgbClr val="222222"/>
                </a:solidFill>
                <a:latin typeface="Inconsolata"/>
                <a:ea typeface="Inconsolata"/>
                <a:cs typeface="Inconsolata"/>
                <a:sym typeface="Inconsolata"/>
              </a:rPr>
              <a:t>universities</a:t>
            </a:r>
            <a:r>
              <a:rPr lang="en" sz="1800">
                <a:solidFill>
                  <a:srgbClr val="13192F"/>
                </a:solidFill>
                <a:latin typeface="Inconsolata Light"/>
                <a:ea typeface="Inconsolata Light"/>
                <a:cs typeface="Inconsolata Light"/>
                <a:sym typeface="Inconsolata Light"/>
              </a:rPr>
              <a:t>		</a:t>
            </a:r>
            <a:r>
              <a:rPr b="1" lang="en" sz="1800">
                <a:solidFill>
                  <a:srgbClr val="13192F"/>
                </a:solidFill>
                <a:latin typeface="Inconsolata"/>
                <a:ea typeface="Inconsolata"/>
                <a:cs typeface="Inconsolata"/>
                <a:sym typeface="Inconsolata"/>
              </a:rPr>
              <a:t>350+</a:t>
            </a:r>
            <a:r>
              <a:rPr lang="en" sz="1800">
                <a:solidFill>
                  <a:srgbClr val="13192F"/>
                </a:solidFill>
                <a:latin typeface="Inconsolata Light"/>
                <a:ea typeface="Inconsolata Light"/>
                <a:cs typeface="Inconsolata Light"/>
                <a:sym typeface="Inconsolata Light"/>
              </a:rPr>
              <a:t> </a:t>
            </a:r>
            <a:r>
              <a:rPr lang="en" sz="1800">
                <a:solidFill>
                  <a:srgbClr val="222222"/>
                </a:solidFill>
                <a:latin typeface="Inconsolata"/>
                <a:ea typeface="Inconsolata"/>
                <a:cs typeface="Inconsolata"/>
                <a:sym typeface="Inconsolata"/>
              </a:rPr>
              <a:t>datasets</a:t>
            </a:r>
            <a:endParaRPr sz="1800">
              <a:solidFill>
                <a:srgbClr val="13192F"/>
              </a:solidFill>
              <a:latin typeface="Inconsolata"/>
              <a:ea typeface="Inconsolata"/>
              <a:cs typeface="Inconsolata"/>
              <a:sym typeface="Inconsolata"/>
            </a:endParaRPr>
          </a:p>
        </p:txBody>
      </p:sp>
      <p:sp>
        <p:nvSpPr>
          <p:cNvPr id="173" name="Google Shape;173;p33"/>
          <p:cNvSpPr txBox="1"/>
          <p:nvPr/>
        </p:nvSpPr>
        <p:spPr>
          <a:xfrm>
            <a:off x="448275" y="918146"/>
            <a:ext cx="8066100" cy="105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417C7C"/>
                </a:solidFill>
                <a:latin typeface="Inconsolata Black"/>
                <a:ea typeface="Inconsolata Black"/>
                <a:cs typeface="Inconsolata Black"/>
                <a:sym typeface="Inconsolata Black"/>
              </a:rPr>
              <a:t>230+ </a:t>
            </a:r>
            <a:r>
              <a:rPr b="1" lang="en" sz="1800">
                <a:solidFill>
                  <a:srgbClr val="417C7C"/>
                </a:solidFill>
                <a:latin typeface="Inconsolata"/>
                <a:ea typeface="Inconsolata"/>
                <a:cs typeface="Inconsolata"/>
                <a:sym typeface="Inconsolata"/>
              </a:rPr>
              <a:t>digital </a:t>
            </a:r>
            <a:r>
              <a:rPr b="1" lang="en" sz="1800">
                <a:solidFill>
                  <a:srgbClr val="417C7C"/>
                </a:solidFill>
                <a:latin typeface="Inconsolata"/>
                <a:ea typeface="Inconsolata"/>
                <a:cs typeface="Inconsolata"/>
                <a:sym typeface="Inconsolata"/>
              </a:rPr>
              <a:t>products</a:t>
            </a:r>
            <a:r>
              <a:rPr b="1" lang="en" sz="1800">
                <a:solidFill>
                  <a:srgbClr val="417C7C"/>
                </a:solidFill>
                <a:latin typeface="Inconsolata"/>
                <a:ea typeface="Inconsolata"/>
                <a:cs typeface="Inconsolata"/>
                <a:sym typeface="Inconsolata"/>
              </a:rPr>
              <a:t> </a:t>
            </a:r>
            <a:endParaRPr b="1" sz="1800">
              <a:solidFill>
                <a:srgbClr val="417C7C"/>
              </a:solidFill>
              <a:latin typeface="Inconsolata"/>
              <a:ea typeface="Inconsolata"/>
              <a:cs typeface="Inconsolata"/>
              <a:sym typeface="Inconsolata"/>
            </a:endParaRPr>
          </a:p>
          <a:p>
            <a:pPr indent="0" lvl="0" marL="0" rtl="0" algn="ctr">
              <a:spcBef>
                <a:spcPts val="1000"/>
              </a:spcBef>
              <a:spcAft>
                <a:spcPts val="0"/>
              </a:spcAft>
              <a:buNone/>
            </a:pPr>
            <a:r>
              <a:rPr lang="en" sz="1500">
                <a:solidFill>
                  <a:srgbClr val="13192F"/>
                </a:solidFill>
                <a:latin typeface="Poppins Light"/>
                <a:ea typeface="Poppins Light"/>
                <a:cs typeface="Poppins Light"/>
                <a:sym typeface="Poppins Light"/>
              </a:rPr>
              <a:t>tackling challenges like ocean plastic pollution, workforce development, entrepreneurship, COVID-19, disaster response, rural development, &amp; more.</a:t>
            </a:r>
            <a:endParaRPr sz="1800">
              <a:solidFill>
                <a:srgbClr val="13192F"/>
              </a:solidFill>
              <a:latin typeface="Poppins"/>
              <a:ea typeface="Poppins"/>
              <a:cs typeface="Poppins"/>
              <a:sym typeface="Poppins"/>
            </a:endParaRPr>
          </a:p>
        </p:txBody>
      </p:sp>
      <p:cxnSp>
        <p:nvCxnSpPr>
          <p:cNvPr id="174" name="Google Shape;174;p33"/>
          <p:cNvCxnSpPr/>
          <p:nvPr/>
        </p:nvCxnSpPr>
        <p:spPr>
          <a:xfrm>
            <a:off x="963800" y="4013300"/>
            <a:ext cx="7233300" cy="0"/>
          </a:xfrm>
          <a:prstGeom prst="straightConnector1">
            <a:avLst/>
          </a:prstGeom>
          <a:noFill/>
          <a:ln cap="flat" cmpd="sng" w="9525">
            <a:solidFill>
              <a:srgbClr val="417C7C"/>
            </a:solidFill>
            <a:prstDash val="solid"/>
            <a:round/>
            <a:headEnd len="med" w="med" type="none"/>
            <a:tailEnd len="med" w="med" type="none"/>
          </a:ln>
        </p:spPr>
      </p:cxnSp>
      <p:sp>
        <p:nvSpPr>
          <p:cNvPr id="175" name="Google Shape;175;p33"/>
          <p:cNvSpPr txBox="1"/>
          <p:nvPr/>
        </p:nvSpPr>
        <p:spPr>
          <a:xfrm>
            <a:off x="564875" y="4178800"/>
            <a:ext cx="8268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rgbClr val="13192F"/>
                </a:solidFill>
                <a:latin typeface="Inconsolata"/>
                <a:ea typeface="Inconsolata"/>
                <a:cs typeface="Inconsolata"/>
                <a:sym typeface="Inconsolata"/>
              </a:rPr>
              <a:t>$400k+</a:t>
            </a:r>
            <a:r>
              <a:rPr lang="en" sz="1800">
                <a:solidFill>
                  <a:srgbClr val="13192F"/>
                </a:solidFill>
                <a:latin typeface="Inconsolata Light"/>
                <a:ea typeface="Inconsolata Light"/>
                <a:cs typeface="Inconsolata Light"/>
                <a:sym typeface="Inconsolata Light"/>
              </a:rPr>
              <a:t> </a:t>
            </a:r>
            <a:r>
              <a:rPr lang="en" sz="1800">
                <a:solidFill>
                  <a:srgbClr val="222222"/>
                </a:solidFill>
                <a:latin typeface="Inconsolata"/>
                <a:ea typeface="Inconsolata"/>
                <a:cs typeface="Inconsolata"/>
                <a:sym typeface="Inconsolata"/>
              </a:rPr>
              <a:t>in prizes awarded</a:t>
            </a:r>
            <a:r>
              <a:rPr lang="en" sz="1800">
                <a:solidFill>
                  <a:srgbClr val="13192F"/>
                </a:solidFill>
                <a:latin typeface="Inconsolata Light"/>
                <a:ea typeface="Inconsolata Light"/>
                <a:cs typeface="Inconsolata Light"/>
                <a:sym typeface="Inconsolata Light"/>
              </a:rPr>
              <a:t>		</a:t>
            </a:r>
            <a:r>
              <a:rPr b="1" lang="en" sz="1800">
                <a:solidFill>
                  <a:srgbClr val="13192F"/>
                </a:solidFill>
                <a:latin typeface="Inconsolata"/>
                <a:ea typeface="Inconsolata"/>
                <a:cs typeface="Inconsolata"/>
                <a:sym typeface="Inconsolata"/>
              </a:rPr>
              <a:t>8 </a:t>
            </a:r>
            <a:r>
              <a:rPr lang="en" sz="1800">
                <a:solidFill>
                  <a:srgbClr val="222222"/>
                </a:solidFill>
                <a:latin typeface="Inconsolata"/>
                <a:ea typeface="Inconsolata"/>
                <a:cs typeface="Inconsolata"/>
                <a:sym typeface="Inconsolata"/>
              </a:rPr>
              <a:t>showcase events</a:t>
            </a:r>
            <a:endParaRPr sz="1800">
              <a:solidFill>
                <a:srgbClr val="13192F"/>
              </a:solidFill>
              <a:latin typeface="Poppins"/>
              <a:ea typeface="Poppins"/>
              <a:cs typeface="Poppins"/>
              <a:sym typeface="Poppins"/>
            </a:endParaRPr>
          </a:p>
        </p:txBody>
      </p:sp>
      <p:cxnSp>
        <p:nvCxnSpPr>
          <p:cNvPr id="176" name="Google Shape;176;p33"/>
          <p:cNvCxnSpPr/>
          <p:nvPr/>
        </p:nvCxnSpPr>
        <p:spPr>
          <a:xfrm>
            <a:off x="3766500" y="526500"/>
            <a:ext cx="4747800" cy="6600"/>
          </a:xfrm>
          <a:prstGeom prst="straightConnector1">
            <a:avLst/>
          </a:prstGeom>
          <a:noFill/>
          <a:ln cap="flat" cmpd="sng" w="9525">
            <a:solidFill>
              <a:srgbClr val="595959"/>
            </a:solidFill>
            <a:prstDash val="solid"/>
            <a:round/>
            <a:headEnd len="med" w="med" type="none"/>
            <a:tailEnd len="med" w="med" type="none"/>
          </a:ln>
        </p:spPr>
      </p:cxnSp>
      <p:sp>
        <p:nvSpPr>
          <p:cNvPr id="177" name="Google Shape;177;p33"/>
          <p:cNvSpPr txBox="1"/>
          <p:nvPr/>
        </p:nvSpPr>
        <p:spPr>
          <a:xfrm>
            <a:off x="448275" y="323025"/>
            <a:ext cx="362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Inconsolata SemiBold"/>
                <a:ea typeface="Inconsolata SemiBold"/>
                <a:cs typeface="Inconsolata SemiBold"/>
                <a:sym typeface="Inconsolata SemiBold"/>
              </a:rPr>
              <a:t>IN 8 YEARS AND 20+ SPRINT CYCLES…</a:t>
            </a:r>
            <a:endParaRPr>
              <a:latin typeface="Inconsolata SemiBold"/>
              <a:ea typeface="Inconsolata SemiBold"/>
              <a:cs typeface="Inconsolata SemiBold"/>
              <a:sym typeface="Inconsolata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noFill/>
      </p:bgPr>
    </p:bg>
    <p:spTree>
      <p:nvGrpSpPr>
        <p:cNvPr id="181" name="Shape 181"/>
        <p:cNvGrpSpPr/>
        <p:nvPr/>
      </p:nvGrpSpPr>
      <p:grpSpPr>
        <a:xfrm>
          <a:off x="0" y="0"/>
          <a:ext cx="0" cy="0"/>
          <a:chOff x="0" y="0"/>
          <a:chExt cx="0" cy="0"/>
        </a:xfrm>
      </p:grpSpPr>
      <p:pic>
        <p:nvPicPr>
          <p:cNvPr id="182" name="Google Shape;182;p34"/>
          <p:cNvPicPr preferRelativeResize="0"/>
          <p:nvPr/>
        </p:nvPicPr>
        <p:blipFill rotWithShape="1">
          <a:blip r:embed="rId3">
            <a:alphaModFix/>
          </a:blip>
          <a:srcRect b="32081" l="0" r="0" t="33182"/>
          <a:stretch/>
        </p:blipFill>
        <p:spPr>
          <a:xfrm>
            <a:off x="1175275" y="2870825"/>
            <a:ext cx="1833350" cy="636813"/>
          </a:xfrm>
          <a:prstGeom prst="rect">
            <a:avLst/>
          </a:prstGeom>
          <a:noFill/>
          <a:ln>
            <a:noFill/>
          </a:ln>
        </p:spPr>
      </p:pic>
      <p:pic>
        <p:nvPicPr>
          <p:cNvPr id="183" name="Google Shape;183;p34"/>
          <p:cNvPicPr preferRelativeResize="0"/>
          <p:nvPr/>
        </p:nvPicPr>
        <p:blipFill rotWithShape="1">
          <a:blip r:embed="rId4">
            <a:alphaModFix/>
          </a:blip>
          <a:srcRect b="0" l="0" r="0" t="0"/>
          <a:stretch/>
        </p:blipFill>
        <p:spPr>
          <a:xfrm>
            <a:off x="6148513" y="1504800"/>
            <a:ext cx="1335000" cy="1335000"/>
          </a:xfrm>
          <a:prstGeom prst="rect">
            <a:avLst/>
          </a:prstGeom>
          <a:noFill/>
          <a:ln>
            <a:noFill/>
          </a:ln>
        </p:spPr>
      </p:pic>
      <p:pic>
        <p:nvPicPr>
          <p:cNvPr id="184" name="Google Shape;184;p34"/>
          <p:cNvPicPr preferRelativeResize="0"/>
          <p:nvPr/>
        </p:nvPicPr>
        <p:blipFill rotWithShape="1">
          <a:blip r:embed="rId5">
            <a:alphaModFix/>
          </a:blip>
          <a:srcRect b="0" l="0" r="0" t="0"/>
          <a:stretch/>
        </p:blipFill>
        <p:spPr>
          <a:xfrm>
            <a:off x="1661625" y="645617"/>
            <a:ext cx="734975" cy="734975"/>
          </a:xfrm>
          <a:prstGeom prst="rect">
            <a:avLst/>
          </a:prstGeom>
          <a:noFill/>
          <a:ln>
            <a:noFill/>
          </a:ln>
        </p:spPr>
      </p:pic>
      <p:pic>
        <p:nvPicPr>
          <p:cNvPr id="185" name="Google Shape;185;p34"/>
          <p:cNvPicPr preferRelativeResize="0"/>
          <p:nvPr/>
        </p:nvPicPr>
        <p:blipFill rotWithShape="1">
          <a:blip r:embed="rId6">
            <a:alphaModFix/>
          </a:blip>
          <a:srcRect b="19570" l="0" r="4260" t="21446"/>
          <a:stretch/>
        </p:blipFill>
        <p:spPr>
          <a:xfrm>
            <a:off x="3209325" y="2694273"/>
            <a:ext cx="2286400" cy="630627"/>
          </a:xfrm>
          <a:prstGeom prst="rect">
            <a:avLst/>
          </a:prstGeom>
          <a:noFill/>
          <a:ln>
            <a:noFill/>
          </a:ln>
        </p:spPr>
      </p:pic>
      <p:pic>
        <p:nvPicPr>
          <p:cNvPr id="186" name="Google Shape;186;p34"/>
          <p:cNvPicPr preferRelativeResize="0"/>
          <p:nvPr/>
        </p:nvPicPr>
        <p:blipFill rotWithShape="1">
          <a:blip r:embed="rId7">
            <a:alphaModFix/>
          </a:blip>
          <a:srcRect b="0" l="0" r="0" t="0"/>
          <a:stretch/>
        </p:blipFill>
        <p:spPr>
          <a:xfrm>
            <a:off x="7569800" y="2417400"/>
            <a:ext cx="1335000" cy="667500"/>
          </a:xfrm>
          <a:prstGeom prst="rect">
            <a:avLst/>
          </a:prstGeom>
          <a:noFill/>
          <a:ln>
            <a:noFill/>
          </a:ln>
        </p:spPr>
      </p:pic>
      <p:pic>
        <p:nvPicPr>
          <p:cNvPr id="187" name="Google Shape;187;p34"/>
          <p:cNvPicPr preferRelativeResize="0"/>
          <p:nvPr/>
        </p:nvPicPr>
        <p:blipFill rotWithShape="1">
          <a:blip r:embed="rId8">
            <a:alphaModFix/>
          </a:blip>
          <a:srcRect b="27089" l="12177" r="14465" t="25377"/>
          <a:stretch/>
        </p:blipFill>
        <p:spPr>
          <a:xfrm>
            <a:off x="5089777" y="605935"/>
            <a:ext cx="2137845" cy="595350"/>
          </a:xfrm>
          <a:prstGeom prst="rect">
            <a:avLst/>
          </a:prstGeom>
          <a:noFill/>
          <a:ln>
            <a:noFill/>
          </a:ln>
        </p:spPr>
      </p:pic>
      <p:pic>
        <p:nvPicPr>
          <p:cNvPr id="188" name="Google Shape;188;p34"/>
          <p:cNvPicPr preferRelativeResize="0"/>
          <p:nvPr/>
        </p:nvPicPr>
        <p:blipFill rotWithShape="1">
          <a:blip r:embed="rId9">
            <a:alphaModFix/>
          </a:blip>
          <a:srcRect b="33084" l="23230" r="24623" t="34225"/>
          <a:stretch/>
        </p:blipFill>
        <p:spPr>
          <a:xfrm>
            <a:off x="239814" y="1499450"/>
            <a:ext cx="1803941" cy="689550"/>
          </a:xfrm>
          <a:prstGeom prst="rect">
            <a:avLst/>
          </a:prstGeom>
          <a:noFill/>
          <a:ln>
            <a:noFill/>
          </a:ln>
        </p:spPr>
      </p:pic>
      <p:pic>
        <p:nvPicPr>
          <p:cNvPr id="189" name="Google Shape;189;p34"/>
          <p:cNvPicPr preferRelativeResize="0"/>
          <p:nvPr/>
        </p:nvPicPr>
        <p:blipFill rotWithShape="1">
          <a:blip r:embed="rId10">
            <a:alphaModFix/>
          </a:blip>
          <a:srcRect b="0" l="0" r="0" t="0"/>
          <a:stretch/>
        </p:blipFill>
        <p:spPr>
          <a:xfrm>
            <a:off x="7569788" y="668812"/>
            <a:ext cx="1296474" cy="522200"/>
          </a:xfrm>
          <a:prstGeom prst="rect">
            <a:avLst/>
          </a:prstGeom>
          <a:noFill/>
          <a:ln>
            <a:noFill/>
          </a:ln>
        </p:spPr>
      </p:pic>
      <p:pic>
        <p:nvPicPr>
          <p:cNvPr id="190" name="Google Shape;190;p34"/>
          <p:cNvPicPr preferRelativeResize="0"/>
          <p:nvPr/>
        </p:nvPicPr>
        <p:blipFill rotWithShape="1">
          <a:blip r:embed="rId11">
            <a:alphaModFix/>
          </a:blip>
          <a:srcRect b="24637" l="0" r="0" t="23712"/>
          <a:stretch/>
        </p:blipFill>
        <p:spPr>
          <a:xfrm>
            <a:off x="7686138" y="1402819"/>
            <a:ext cx="1335000" cy="689550"/>
          </a:xfrm>
          <a:prstGeom prst="rect">
            <a:avLst/>
          </a:prstGeom>
          <a:noFill/>
          <a:ln>
            <a:noFill/>
          </a:ln>
        </p:spPr>
      </p:pic>
      <p:pic>
        <p:nvPicPr>
          <p:cNvPr id="191" name="Google Shape;191;p34"/>
          <p:cNvPicPr preferRelativeResize="0"/>
          <p:nvPr/>
        </p:nvPicPr>
        <p:blipFill rotWithShape="1">
          <a:blip r:embed="rId12">
            <a:alphaModFix/>
          </a:blip>
          <a:srcRect b="8282" l="6438" r="4751" t="13944"/>
          <a:stretch/>
        </p:blipFill>
        <p:spPr>
          <a:xfrm>
            <a:off x="2803375" y="758037"/>
            <a:ext cx="2286400" cy="800975"/>
          </a:xfrm>
          <a:prstGeom prst="rect">
            <a:avLst/>
          </a:prstGeom>
          <a:noFill/>
          <a:ln>
            <a:noFill/>
          </a:ln>
        </p:spPr>
      </p:pic>
      <p:pic>
        <p:nvPicPr>
          <p:cNvPr id="192" name="Google Shape;192;p34"/>
          <p:cNvPicPr preferRelativeResize="0"/>
          <p:nvPr/>
        </p:nvPicPr>
        <p:blipFill>
          <a:blip r:embed="rId13">
            <a:alphaModFix/>
          </a:blip>
          <a:stretch>
            <a:fillRect/>
          </a:stretch>
        </p:blipFill>
        <p:spPr>
          <a:xfrm>
            <a:off x="3675298" y="4028085"/>
            <a:ext cx="2408834" cy="800975"/>
          </a:xfrm>
          <a:prstGeom prst="rect">
            <a:avLst/>
          </a:prstGeom>
          <a:noFill/>
          <a:ln>
            <a:noFill/>
          </a:ln>
        </p:spPr>
      </p:pic>
      <p:pic>
        <p:nvPicPr>
          <p:cNvPr id="193" name="Google Shape;193;p34"/>
          <p:cNvPicPr preferRelativeResize="0"/>
          <p:nvPr/>
        </p:nvPicPr>
        <p:blipFill rotWithShape="1">
          <a:blip r:embed="rId14">
            <a:alphaModFix/>
          </a:blip>
          <a:srcRect b="-39757" l="0" r="0" t="-13687"/>
          <a:stretch/>
        </p:blipFill>
        <p:spPr>
          <a:xfrm>
            <a:off x="6084122" y="4342526"/>
            <a:ext cx="2683828" cy="800975"/>
          </a:xfrm>
          <a:prstGeom prst="rect">
            <a:avLst/>
          </a:prstGeom>
          <a:noFill/>
          <a:ln>
            <a:noFill/>
          </a:ln>
        </p:spPr>
      </p:pic>
      <p:pic>
        <p:nvPicPr>
          <p:cNvPr id="194" name="Google Shape;194;p34"/>
          <p:cNvPicPr preferRelativeResize="0"/>
          <p:nvPr/>
        </p:nvPicPr>
        <p:blipFill>
          <a:blip r:embed="rId15">
            <a:alphaModFix/>
          </a:blip>
          <a:stretch>
            <a:fillRect/>
          </a:stretch>
        </p:blipFill>
        <p:spPr>
          <a:xfrm>
            <a:off x="4846688" y="1619987"/>
            <a:ext cx="1155726" cy="1155726"/>
          </a:xfrm>
          <a:prstGeom prst="rect">
            <a:avLst/>
          </a:prstGeom>
          <a:noFill/>
          <a:ln>
            <a:noFill/>
          </a:ln>
        </p:spPr>
      </p:pic>
      <p:pic>
        <p:nvPicPr>
          <p:cNvPr id="195" name="Google Shape;195;p34"/>
          <p:cNvPicPr preferRelativeResize="0"/>
          <p:nvPr/>
        </p:nvPicPr>
        <p:blipFill rotWithShape="1">
          <a:blip r:embed="rId16">
            <a:alphaModFix/>
          </a:blip>
          <a:srcRect b="27514" l="37233" r="39028" t="26596"/>
          <a:stretch/>
        </p:blipFill>
        <p:spPr>
          <a:xfrm>
            <a:off x="430090" y="645625"/>
            <a:ext cx="756575" cy="770375"/>
          </a:xfrm>
          <a:prstGeom prst="rect">
            <a:avLst/>
          </a:prstGeom>
          <a:noFill/>
          <a:ln>
            <a:noFill/>
          </a:ln>
        </p:spPr>
      </p:pic>
      <p:pic>
        <p:nvPicPr>
          <p:cNvPr id="196" name="Google Shape;196;p34"/>
          <p:cNvPicPr preferRelativeResize="0"/>
          <p:nvPr/>
        </p:nvPicPr>
        <p:blipFill>
          <a:blip r:embed="rId17">
            <a:alphaModFix/>
          </a:blip>
          <a:stretch>
            <a:fillRect/>
          </a:stretch>
        </p:blipFill>
        <p:spPr>
          <a:xfrm>
            <a:off x="5495733" y="3143310"/>
            <a:ext cx="1073073" cy="855415"/>
          </a:xfrm>
          <a:prstGeom prst="rect">
            <a:avLst/>
          </a:prstGeom>
          <a:noFill/>
          <a:ln>
            <a:noFill/>
          </a:ln>
        </p:spPr>
      </p:pic>
      <p:pic>
        <p:nvPicPr>
          <p:cNvPr id="197" name="Google Shape;197;p34"/>
          <p:cNvPicPr preferRelativeResize="0"/>
          <p:nvPr/>
        </p:nvPicPr>
        <p:blipFill>
          <a:blip r:embed="rId18">
            <a:alphaModFix/>
          </a:blip>
          <a:stretch>
            <a:fillRect/>
          </a:stretch>
        </p:blipFill>
        <p:spPr>
          <a:xfrm>
            <a:off x="149701" y="2958700"/>
            <a:ext cx="936813" cy="932650"/>
          </a:xfrm>
          <a:prstGeom prst="rect">
            <a:avLst/>
          </a:prstGeom>
          <a:noFill/>
          <a:ln>
            <a:noFill/>
          </a:ln>
        </p:spPr>
      </p:pic>
      <p:pic>
        <p:nvPicPr>
          <p:cNvPr id="198" name="Google Shape;198;p34"/>
          <p:cNvPicPr preferRelativeResize="0"/>
          <p:nvPr/>
        </p:nvPicPr>
        <p:blipFill rotWithShape="1">
          <a:blip r:embed="rId19">
            <a:alphaModFix/>
          </a:blip>
          <a:srcRect b="0" l="0" r="0" t="0"/>
          <a:stretch/>
        </p:blipFill>
        <p:spPr>
          <a:xfrm>
            <a:off x="899113" y="2111760"/>
            <a:ext cx="1540951" cy="689550"/>
          </a:xfrm>
          <a:prstGeom prst="rect">
            <a:avLst/>
          </a:prstGeom>
          <a:noFill/>
          <a:ln>
            <a:noFill/>
          </a:ln>
        </p:spPr>
      </p:pic>
      <p:pic>
        <p:nvPicPr>
          <p:cNvPr id="199" name="Google Shape;199;p34"/>
          <p:cNvPicPr preferRelativeResize="0"/>
          <p:nvPr/>
        </p:nvPicPr>
        <p:blipFill>
          <a:blip r:embed="rId20">
            <a:alphaModFix/>
          </a:blip>
          <a:stretch>
            <a:fillRect/>
          </a:stretch>
        </p:blipFill>
        <p:spPr>
          <a:xfrm>
            <a:off x="6778926" y="3357230"/>
            <a:ext cx="1744200" cy="915708"/>
          </a:xfrm>
          <a:prstGeom prst="rect">
            <a:avLst/>
          </a:prstGeom>
          <a:noFill/>
          <a:ln>
            <a:noFill/>
          </a:ln>
        </p:spPr>
      </p:pic>
      <p:pic>
        <p:nvPicPr>
          <p:cNvPr id="200" name="Google Shape;200;p34"/>
          <p:cNvPicPr preferRelativeResize="0"/>
          <p:nvPr/>
        </p:nvPicPr>
        <p:blipFill>
          <a:blip r:embed="rId21">
            <a:alphaModFix/>
          </a:blip>
          <a:stretch>
            <a:fillRect/>
          </a:stretch>
        </p:blipFill>
        <p:spPr>
          <a:xfrm>
            <a:off x="1836450" y="3577184"/>
            <a:ext cx="1803925" cy="955016"/>
          </a:xfrm>
          <a:prstGeom prst="rect">
            <a:avLst/>
          </a:prstGeom>
          <a:noFill/>
          <a:ln>
            <a:noFill/>
          </a:ln>
        </p:spPr>
      </p:pic>
      <p:pic>
        <p:nvPicPr>
          <p:cNvPr id="201" name="Google Shape;201;p34"/>
          <p:cNvPicPr preferRelativeResize="0"/>
          <p:nvPr/>
        </p:nvPicPr>
        <p:blipFill>
          <a:blip r:embed="rId22">
            <a:alphaModFix/>
          </a:blip>
          <a:stretch>
            <a:fillRect/>
          </a:stretch>
        </p:blipFill>
        <p:spPr>
          <a:xfrm>
            <a:off x="239819" y="4348862"/>
            <a:ext cx="1803925" cy="699082"/>
          </a:xfrm>
          <a:prstGeom prst="rect">
            <a:avLst/>
          </a:prstGeom>
          <a:noFill/>
          <a:ln>
            <a:noFill/>
          </a:ln>
        </p:spPr>
      </p:pic>
      <p:pic>
        <p:nvPicPr>
          <p:cNvPr id="202" name="Google Shape;202;p34"/>
          <p:cNvPicPr preferRelativeResize="0"/>
          <p:nvPr/>
        </p:nvPicPr>
        <p:blipFill>
          <a:blip r:embed="rId23">
            <a:alphaModFix/>
          </a:blip>
          <a:stretch>
            <a:fillRect/>
          </a:stretch>
        </p:blipFill>
        <p:spPr>
          <a:xfrm>
            <a:off x="2373125" y="1911863"/>
            <a:ext cx="2402925" cy="800975"/>
          </a:xfrm>
          <a:prstGeom prst="rect">
            <a:avLst/>
          </a:prstGeom>
          <a:noFill/>
          <a:ln>
            <a:noFill/>
          </a:ln>
        </p:spPr>
      </p:pic>
      <p:cxnSp>
        <p:nvCxnSpPr>
          <p:cNvPr id="203" name="Google Shape;203;p34"/>
          <p:cNvCxnSpPr>
            <a:stCxn id="204" idx="3"/>
          </p:cNvCxnSpPr>
          <p:nvPr/>
        </p:nvCxnSpPr>
        <p:spPr>
          <a:xfrm>
            <a:off x="2033525" y="277575"/>
            <a:ext cx="6866400" cy="0"/>
          </a:xfrm>
          <a:prstGeom prst="straightConnector1">
            <a:avLst/>
          </a:prstGeom>
          <a:noFill/>
          <a:ln cap="flat" cmpd="sng" w="9525">
            <a:solidFill>
              <a:srgbClr val="595959"/>
            </a:solidFill>
            <a:prstDash val="solid"/>
            <a:round/>
            <a:headEnd len="med" w="med" type="none"/>
            <a:tailEnd len="med" w="med" type="none"/>
          </a:ln>
        </p:spPr>
      </p:cxnSp>
      <p:sp>
        <p:nvSpPr>
          <p:cNvPr id="204" name="Google Shape;204;p34"/>
          <p:cNvSpPr txBox="1"/>
          <p:nvPr/>
        </p:nvSpPr>
        <p:spPr>
          <a:xfrm>
            <a:off x="239825" y="77475"/>
            <a:ext cx="179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Inconsolata SemiBold"/>
                <a:ea typeface="Inconsolata SemiBold"/>
                <a:cs typeface="Inconsolata SemiBold"/>
                <a:sym typeface="Inconsolata SemiBold"/>
              </a:rPr>
              <a:t>PAST PARTICIPANTS</a:t>
            </a:r>
            <a:endParaRPr>
              <a:latin typeface="Inconsolata SemiBold"/>
              <a:ea typeface="Inconsolata SemiBold"/>
              <a:cs typeface="Inconsolata SemiBold"/>
              <a:sym typeface="Inconsolata SemiBold"/>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7C7C"/>
        </a:solidFill>
      </p:bgPr>
    </p:bg>
    <p:spTree>
      <p:nvGrpSpPr>
        <p:cNvPr id="208" name="Shape 208"/>
        <p:cNvGrpSpPr/>
        <p:nvPr/>
      </p:nvGrpSpPr>
      <p:grpSpPr>
        <a:xfrm>
          <a:off x="0" y="0"/>
          <a:ext cx="0" cy="0"/>
          <a:chOff x="0" y="0"/>
          <a:chExt cx="0" cy="0"/>
        </a:xfrm>
      </p:grpSpPr>
      <p:pic>
        <p:nvPicPr>
          <p:cNvPr id="209" name="Google Shape;209;p35"/>
          <p:cNvPicPr preferRelativeResize="0"/>
          <p:nvPr/>
        </p:nvPicPr>
        <p:blipFill>
          <a:blip r:embed="rId3">
            <a:alphaModFix/>
          </a:blip>
          <a:stretch>
            <a:fillRect/>
          </a:stretch>
        </p:blipFill>
        <p:spPr>
          <a:xfrm>
            <a:off x="-76200" y="-101025"/>
            <a:ext cx="9459874" cy="5339775"/>
          </a:xfrm>
          <a:prstGeom prst="rect">
            <a:avLst/>
          </a:prstGeom>
          <a:noFill/>
          <a:ln>
            <a:noFill/>
          </a:ln>
        </p:spPr>
      </p:pic>
      <p:sp>
        <p:nvSpPr>
          <p:cNvPr id="210" name="Google Shape;210;p35"/>
          <p:cNvSpPr/>
          <p:nvPr/>
        </p:nvSpPr>
        <p:spPr>
          <a:xfrm>
            <a:off x="0" y="-101025"/>
            <a:ext cx="9265200" cy="5254200"/>
          </a:xfrm>
          <a:prstGeom prst="rect">
            <a:avLst/>
          </a:prstGeom>
          <a:solidFill>
            <a:srgbClr val="417C7C">
              <a:alpha val="538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1" name="Google Shape;211;p35"/>
          <p:cNvSpPr/>
          <p:nvPr/>
        </p:nvSpPr>
        <p:spPr>
          <a:xfrm>
            <a:off x="4512025" y="-237979"/>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212" name="Google Shape;212;p35"/>
          <p:cNvSpPr txBox="1"/>
          <p:nvPr/>
        </p:nvSpPr>
        <p:spPr>
          <a:xfrm>
            <a:off x="-3925" y="2298475"/>
            <a:ext cx="9147900" cy="94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rgbClr val="FFFFFF"/>
                </a:solidFill>
                <a:latin typeface="Poppins"/>
                <a:ea typeface="Poppins"/>
                <a:cs typeface="Poppins"/>
                <a:sym typeface="Poppins"/>
              </a:rPr>
              <a:t>The Sprint Process</a:t>
            </a:r>
            <a:endParaRPr sz="3200">
              <a:solidFill>
                <a:srgbClr val="FFFFFF"/>
              </a:solidFill>
              <a:latin typeface="Poppins"/>
              <a:ea typeface="Poppins"/>
              <a:cs typeface="Poppins"/>
              <a:sym typeface="Poppins"/>
            </a:endParaRPr>
          </a:p>
        </p:txBody>
      </p:sp>
      <p:sp>
        <p:nvSpPr>
          <p:cNvPr id="213" name="Google Shape;213;p35"/>
          <p:cNvSpPr/>
          <p:nvPr/>
        </p:nvSpPr>
        <p:spPr>
          <a:xfrm>
            <a:off x="4394350" y="-99929"/>
            <a:ext cx="355200" cy="1769100"/>
          </a:xfrm>
          <a:prstGeom prst="rect">
            <a:avLst/>
          </a:prstGeom>
          <a:gradFill>
            <a:gsLst>
              <a:gs pos="0">
                <a:srgbClr val="DC4B1E"/>
              </a:gs>
              <a:gs pos="100000">
                <a:srgbClr val="FFAE0F"/>
              </a:gs>
            </a:gsLst>
            <a:lin ang="5400012" scaled="0"/>
          </a:gra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sp>
        <p:nvSpPr>
          <p:cNvPr id="214" name="Google Shape;214;p35"/>
          <p:cNvSpPr/>
          <p:nvPr/>
        </p:nvSpPr>
        <p:spPr>
          <a:xfrm>
            <a:off x="4512025" y="-100054"/>
            <a:ext cx="120000" cy="1769100"/>
          </a:xfrm>
          <a:prstGeom prst="rect">
            <a:avLst/>
          </a:prstGeom>
          <a:solidFill>
            <a:srgbClr val="FFAE0F"/>
          </a:solidFill>
          <a:ln>
            <a:noFill/>
          </a:ln>
        </p:spPr>
        <p:txBody>
          <a:bodyPr anchorCtr="0" anchor="ctr" bIns="60950" lIns="60950" spcFirstLastPara="1" rIns="60950" wrap="square" tIns="60950">
            <a:noAutofit/>
          </a:bodyPr>
          <a:lstStyle/>
          <a:p>
            <a:pPr indent="0" lvl="0" marL="0" marR="0" rtl="0" algn="ctr">
              <a:lnSpc>
                <a:spcPct val="100000"/>
              </a:lnSpc>
              <a:spcBef>
                <a:spcPts val="0"/>
              </a:spcBef>
              <a:spcAft>
                <a:spcPts val="0"/>
              </a:spcAft>
              <a:buClr>
                <a:srgbClr val="FFFFFF"/>
              </a:buClr>
              <a:buSzPts val="1600"/>
              <a:buFont typeface="Arial"/>
              <a:buNone/>
            </a:pPr>
            <a:r>
              <a:t/>
            </a:r>
            <a:endParaRPr b="0" i="0" sz="1600" u="none" cap="none" strike="noStrike">
              <a:solidFill>
                <a:srgbClr val="FFFFFF"/>
              </a:solidFill>
              <a:latin typeface="Arial"/>
              <a:ea typeface="Arial"/>
              <a:cs typeface="Arial"/>
              <a:sym typeface="Arial"/>
            </a:endParaRPr>
          </a:p>
        </p:txBody>
      </p:sp>
      <p:pic>
        <p:nvPicPr>
          <p:cNvPr id="215" name="Google Shape;215;p35"/>
          <p:cNvPicPr preferRelativeResize="0"/>
          <p:nvPr/>
        </p:nvPicPr>
        <p:blipFill>
          <a:blip r:embed="rId4">
            <a:alphaModFix/>
          </a:blip>
          <a:stretch>
            <a:fillRect/>
          </a:stretch>
        </p:blipFill>
        <p:spPr>
          <a:xfrm rot="-1113686">
            <a:off x="4423274" y="1834474"/>
            <a:ext cx="74075" cy="74075"/>
          </a:xfrm>
          <a:prstGeom prst="rect">
            <a:avLst/>
          </a:prstGeom>
          <a:noFill/>
          <a:ln>
            <a:noFill/>
          </a:ln>
        </p:spPr>
      </p:pic>
      <p:pic>
        <p:nvPicPr>
          <p:cNvPr id="216" name="Google Shape;216;p35"/>
          <p:cNvPicPr preferRelativeResize="0"/>
          <p:nvPr/>
        </p:nvPicPr>
        <p:blipFill>
          <a:blip r:embed="rId4">
            <a:alphaModFix/>
          </a:blip>
          <a:stretch>
            <a:fillRect/>
          </a:stretch>
        </p:blipFill>
        <p:spPr>
          <a:xfrm rot="509">
            <a:off x="4520155" y="1817796"/>
            <a:ext cx="107416" cy="107407"/>
          </a:xfrm>
          <a:prstGeom prst="rect">
            <a:avLst/>
          </a:prstGeom>
          <a:noFill/>
          <a:ln>
            <a:noFill/>
          </a:ln>
        </p:spPr>
      </p:pic>
      <p:pic>
        <p:nvPicPr>
          <p:cNvPr id="217" name="Google Shape;217;p35"/>
          <p:cNvPicPr preferRelativeResize="0"/>
          <p:nvPr/>
        </p:nvPicPr>
        <p:blipFill>
          <a:blip r:embed="rId4">
            <a:alphaModFix/>
          </a:blip>
          <a:stretch>
            <a:fillRect/>
          </a:stretch>
        </p:blipFill>
        <p:spPr>
          <a:xfrm rot="1398166">
            <a:off x="4652149" y="1834461"/>
            <a:ext cx="74075" cy="74075"/>
          </a:xfrm>
          <a:prstGeom prst="rect">
            <a:avLst/>
          </a:prstGeom>
          <a:noFill/>
          <a:ln>
            <a:noFill/>
          </a:ln>
        </p:spPr>
      </p:pic>
      <p:sp>
        <p:nvSpPr>
          <p:cNvPr id="218" name="Google Shape;218;p35"/>
          <p:cNvSpPr txBox="1"/>
          <p:nvPr/>
        </p:nvSpPr>
        <p:spPr>
          <a:xfrm>
            <a:off x="-2524875" y="2370825"/>
            <a:ext cx="1848600" cy="400200"/>
          </a:xfrm>
          <a:prstGeom prst="rect">
            <a:avLst/>
          </a:prstGeom>
          <a:solidFill>
            <a:srgbClr val="DE4215"/>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Haley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222" name="Shape 222"/>
        <p:cNvGrpSpPr/>
        <p:nvPr/>
      </p:nvGrpSpPr>
      <p:grpSpPr>
        <a:xfrm>
          <a:off x="0" y="0"/>
          <a:ext cx="0" cy="0"/>
          <a:chOff x="0" y="0"/>
          <a:chExt cx="0" cy="0"/>
        </a:xfrm>
      </p:grpSpPr>
      <p:sp>
        <p:nvSpPr>
          <p:cNvPr id="223" name="Google Shape;223;p36"/>
          <p:cNvSpPr txBox="1"/>
          <p:nvPr/>
        </p:nvSpPr>
        <p:spPr>
          <a:xfrm>
            <a:off x="448275" y="1114150"/>
            <a:ext cx="6343200" cy="26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3192F"/>
                </a:solidFill>
                <a:latin typeface="Inconsolata SemiBold"/>
                <a:ea typeface="Inconsolata SemiBold"/>
                <a:cs typeface="Inconsolata SemiBold"/>
                <a:sym typeface="Inconsolata SemiBold"/>
              </a:rPr>
              <a:t>Problem Statement Development</a:t>
            </a:r>
            <a:endParaRPr sz="1800">
              <a:solidFill>
                <a:srgbClr val="13192F"/>
              </a:solidFill>
              <a:latin typeface="Inconsolata SemiBold"/>
              <a:ea typeface="Inconsolata SemiBold"/>
              <a:cs typeface="Inconsolata SemiBold"/>
              <a:sym typeface="Inconsolata SemiBold"/>
            </a:endParaRPr>
          </a:p>
        </p:txBody>
      </p:sp>
      <p:sp>
        <p:nvSpPr>
          <p:cNvPr id="224" name="Google Shape;224;p36"/>
          <p:cNvSpPr txBox="1"/>
          <p:nvPr/>
        </p:nvSpPr>
        <p:spPr>
          <a:xfrm>
            <a:off x="448275" y="1490600"/>
            <a:ext cx="8716200" cy="5058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lang="en" sz="1500">
                <a:solidFill>
                  <a:srgbClr val="13192F"/>
                </a:solidFill>
                <a:latin typeface="Poppins Light"/>
                <a:ea typeface="Poppins Light"/>
                <a:cs typeface="Poppins Light"/>
                <a:sym typeface="Poppins Light"/>
              </a:rPr>
              <a:t>Federal agencies, local governments &amp; NGOs develop problem statements</a:t>
            </a:r>
            <a:endParaRPr sz="1500">
              <a:solidFill>
                <a:srgbClr val="13192F"/>
              </a:solidFill>
              <a:latin typeface="Poppins Light"/>
              <a:ea typeface="Poppins Light"/>
              <a:cs typeface="Poppins Light"/>
              <a:sym typeface="Poppins Light"/>
            </a:endParaRPr>
          </a:p>
          <a:p>
            <a:pPr indent="0" lvl="0" marL="0" rtl="0" algn="ctr">
              <a:lnSpc>
                <a:spcPct val="130000"/>
              </a:lnSpc>
              <a:spcBef>
                <a:spcPts val="0"/>
              </a:spcBef>
              <a:spcAft>
                <a:spcPts val="0"/>
              </a:spcAft>
              <a:buNone/>
            </a:pPr>
            <a:r>
              <a:t/>
            </a:r>
            <a:endParaRPr sz="1200">
              <a:solidFill>
                <a:srgbClr val="13192F"/>
              </a:solidFill>
              <a:latin typeface="Poppins"/>
              <a:ea typeface="Poppins"/>
              <a:cs typeface="Poppins"/>
              <a:sym typeface="Poppins"/>
            </a:endParaRPr>
          </a:p>
        </p:txBody>
      </p:sp>
      <p:sp>
        <p:nvSpPr>
          <p:cNvPr id="225" name="Google Shape;225;p36"/>
          <p:cNvSpPr txBox="1"/>
          <p:nvPr/>
        </p:nvSpPr>
        <p:spPr>
          <a:xfrm>
            <a:off x="4503803" y="2321725"/>
            <a:ext cx="4010400" cy="2329800"/>
          </a:xfrm>
          <a:prstGeom prst="rect">
            <a:avLst/>
          </a:prstGeom>
          <a:noFill/>
          <a:ln>
            <a:noFill/>
          </a:ln>
        </p:spPr>
        <p:txBody>
          <a:bodyPr anchorCtr="0" anchor="ctr" bIns="91425" lIns="91425" spcFirstLastPara="1" rIns="91425" wrap="square" tIns="91425">
            <a:noAutofit/>
          </a:bodyPr>
          <a:lstStyle/>
          <a:p>
            <a:pPr indent="-323850" lvl="0" marL="457200" rtl="0" algn="l">
              <a:lnSpc>
                <a:spcPct val="115000"/>
              </a:lnSpc>
              <a:spcBef>
                <a:spcPts val="0"/>
              </a:spcBef>
              <a:spcAft>
                <a:spcPts val="0"/>
              </a:spcAft>
              <a:buClr>
                <a:srgbClr val="417C7C"/>
              </a:buClr>
              <a:buSzPts val="1500"/>
              <a:buFont typeface="Poppins Light"/>
              <a:buChar char="●"/>
            </a:pPr>
            <a:r>
              <a:rPr lang="en" sz="1500">
                <a:solidFill>
                  <a:srgbClr val="13192F"/>
                </a:solidFill>
                <a:latin typeface="Poppins Light"/>
                <a:ea typeface="Poppins Light"/>
                <a:cs typeface="Poppins Light"/>
                <a:sym typeface="Poppins Light"/>
              </a:rPr>
              <a:t>Youth homelessness  (ED) </a:t>
            </a:r>
            <a:endParaRPr sz="1500">
              <a:solidFill>
                <a:srgbClr val="13192F"/>
              </a:solidFill>
              <a:latin typeface="Poppins Light"/>
              <a:ea typeface="Poppins Light"/>
              <a:cs typeface="Poppins Light"/>
              <a:sym typeface="Poppins Light"/>
            </a:endParaRPr>
          </a:p>
          <a:p>
            <a:pPr indent="0" lvl="0" marL="457200" rtl="0" algn="l">
              <a:lnSpc>
                <a:spcPct val="115000"/>
              </a:lnSpc>
              <a:spcBef>
                <a:spcPts val="0"/>
              </a:spcBef>
              <a:spcAft>
                <a:spcPts val="0"/>
              </a:spcAft>
              <a:buNone/>
            </a:pPr>
            <a:r>
              <a:t/>
            </a:r>
            <a:endParaRPr sz="1500">
              <a:solidFill>
                <a:srgbClr val="13192F"/>
              </a:solidFill>
              <a:latin typeface="Poppins Light"/>
              <a:ea typeface="Poppins Light"/>
              <a:cs typeface="Poppins Light"/>
              <a:sym typeface="Poppins Light"/>
            </a:endParaRPr>
          </a:p>
          <a:p>
            <a:pPr indent="-323850" lvl="0" marL="457200" rtl="0" algn="l">
              <a:lnSpc>
                <a:spcPct val="115000"/>
              </a:lnSpc>
              <a:spcBef>
                <a:spcPts val="0"/>
              </a:spcBef>
              <a:spcAft>
                <a:spcPts val="0"/>
              </a:spcAft>
              <a:buClr>
                <a:srgbClr val="417C7C"/>
              </a:buClr>
              <a:buSzPts val="1500"/>
              <a:buFont typeface="Poppins Light"/>
              <a:buChar char="●"/>
            </a:pPr>
            <a:r>
              <a:rPr lang="en" sz="1500">
                <a:solidFill>
                  <a:srgbClr val="13192F"/>
                </a:solidFill>
                <a:latin typeface="Poppins Light"/>
                <a:ea typeface="Poppins Light"/>
                <a:cs typeface="Poppins Light"/>
                <a:sym typeface="Poppins Light"/>
              </a:rPr>
              <a:t>Civics Education (State) </a:t>
            </a:r>
            <a:endParaRPr sz="1500">
              <a:solidFill>
                <a:srgbClr val="13192F"/>
              </a:solidFill>
              <a:latin typeface="Poppins Light"/>
              <a:ea typeface="Poppins Light"/>
              <a:cs typeface="Poppins Light"/>
              <a:sym typeface="Poppins Light"/>
            </a:endParaRPr>
          </a:p>
          <a:p>
            <a:pPr indent="0" lvl="0" marL="457200" rtl="0" algn="l">
              <a:lnSpc>
                <a:spcPct val="115000"/>
              </a:lnSpc>
              <a:spcBef>
                <a:spcPts val="0"/>
              </a:spcBef>
              <a:spcAft>
                <a:spcPts val="0"/>
              </a:spcAft>
              <a:buNone/>
            </a:pPr>
            <a:r>
              <a:t/>
            </a:r>
            <a:endParaRPr sz="1500">
              <a:solidFill>
                <a:srgbClr val="13192F"/>
              </a:solidFill>
              <a:latin typeface="Poppins Light"/>
              <a:ea typeface="Poppins Light"/>
              <a:cs typeface="Poppins Light"/>
              <a:sym typeface="Poppins Light"/>
            </a:endParaRPr>
          </a:p>
          <a:p>
            <a:pPr indent="-323850" lvl="0" marL="457200" rtl="0" algn="l">
              <a:lnSpc>
                <a:spcPct val="115000"/>
              </a:lnSpc>
              <a:spcBef>
                <a:spcPts val="0"/>
              </a:spcBef>
              <a:spcAft>
                <a:spcPts val="0"/>
              </a:spcAft>
              <a:buClr>
                <a:srgbClr val="417C7C"/>
              </a:buClr>
              <a:buSzPts val="1500"/>
              <a:buFont typeface="Poppins Light"/>
              <a:buChar char="●"/>
            </a:pPr>
            <a:r>
              <a:rPr lang="en" sz="1500">
                <a:solidFill>
                  <a:srgbClr val="13192F"/>
                </a:solidFill>
                <a:latin typeface="Poppins Light"/>
                <a:ea typeface="Poppins Light"/>
                <a:cs typeface="Poppins Light"/>
                <a:sym typeface="Poppins Light"/>
              </a:rPr>
              <a:t>Advancing Entrepreneurship (EDA) </a:t>
            </a:r>
            <a:endParaRPr sz="1500">
              <a:solidFill>
                <a:srgbClr val="13192F"/>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500">
              <a:solidFill>
                <a:srgbClr val="13192F"/>
              </a:solidFill>
              <a:latin typeface="Poppins Light"/>
              <a:ea typeface="Poppins Light"/>
              <a:cs typeface="Poppins Light"/>
              <a:sym typeface="Poppins Light"/>
            </a:endParaRPr>
          </a:p>
          <a:p>
            <a:pPr indent="-323850" lvl="0" marL="457200" rtl="0" algn="l">
              <a:lnSpc>
                <a:spcPct val="115000"/>
              </a:lnSpc>
              <a:spcBef>
                <a:spcPts val="0"/>
              </a:spcBef>
              <a:spcAft>
                <a:spcPts val="0"/>
              </a:spcAft>
              <a:buClr>
                <a:srgbClr val="417C7C"/>
              </a:buClr>
              <a:buSzPts val="1500"/>
              <a:buFont typeface="Poppins Light"/>
              <a:buChar char="●"/>
            </a:pPr>
            <a:r>
              <a:rPr lang="en" sz="1500">
                <a:solidFill>
                  <a:srgbClr val="13192F"/>
                </a:solidFill>
                <a:latin typeface="Poppins Light"/>
                <a:ea typeface="Poppins Light"/>
                <a:cs typeface="Poppins Light"/>
                <a:sym typeface="Poppins Light"/>
              </a:rPr>
              <a:t> The Opioid Crisis (OSTP) </a:t>
            </a:r>
            <a:endParaRPr sz="1500">
              <a:solidFill>
                <a:srgbClr val="13192F"/>
              </a:solidFill>
              <a:latin typeface="Poppins Light"/>
              <a:ea typeface="Poppins Light"/>
              <a:cs typeface="Poppins Light"/>
              <a:sym typeface="Poppins Light"/>
            </a:endParaRPr>
          </a:p>
          <a:p>
            <a:pPr indent="0" lvl="0" marL="457200" rtl="0" algn="l">
              <a:lnSpc>
                <a:spcPct val="115000"/>
              </a:lnSpc>
              <a:spcBef>
                <a:spcPts val="0"/>
              </a:spcBef>
              <a:spcAft>
                <a:spcPts val="0"/>
              </a:spcAft>
              <a:buNone/>
            </a:pPr>
            <a:r>
              <a:t/>
            </a:r>
            <a:endParaRPr sz="1500">
              <a:solidFill>
                <a:srgbClr val="13192F"/>
              </a:solidFill>
              <a:latin typeface="Poppins Light"/>
              <a:ea typeface="Poppins Light"/>
              <a:cs typeface="Poppins Light"/>
              <a:sym typeface="Poppins Light"/>
            </a:endParaRPr>
          </a:p>
          <a:p>
            <a:pPr indent="-323850" lvl="0" marL="457200" rtl="0" algn="l">
              <a:lnSpc>
                <a:spcPct val="115000"/>
              </a:lnSpc>
              <a:spcBef>
                <a:spcPts val="0"/>
              </a:spcBef>
              <a:spcAft>
                <a:spcPts val="0"/>
              </a:spcAft>
              <a:buClr>
                <a:srgbClr val="417C7C"/>
              </a:buClr>
              <a:buSzPts val="1500"/>
              <a:buFont typeface="Poppins Light"/>
              <a:buChar char="●"/>
            </a:pPr>
            <a:r>
              <a:rPr lang="en" sz="1500">
                <a:solidFill>
                  <a:srgbClr val="13192F"/>
                </a:solidFill>
                <a:latin typeface="Poppins Light"/>
                <a:ea typeface="Poppins Light"/>
                <a:cs typeface="Poppins Light"/>
                <a:sym typeface="Poppins Light"/>
              </a:rPr>
              <a:t>Digital economy (Coral Gables, FL) </a:t>
            </a:r>
            <a:endParaRPr sz="1500">
              <a:solidFill>
                <a:srgbClr val="13192F"/>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500">
              <a:solidFill>
                <a:srgbClr val="13192F"/>
              </a:solidFill>
              <a:latin typeface="Poppins Light"/>
              <a:ea typeface="Poppins Light"/>
              <a:cs typeface="Poppins Light"/>
              <a:sym typeface="Poppins Light"/>
            </a:endParaRPr>
          </a:p>
        </p:txBody>
      </p:sp>
      <p:sp>
        <p:nvSpPr>
          <p:cNvPr id="226" name="Google Shape;226;p36"/>
          <p:cNvSpPr txBox="1"/>
          <p:nvPr/>
        </p:nvSpPr>
        <p:spPr>
          <a:xfrm>
            <a:off x="340375" y="2493625"/>
            <a:ext cx="4290900" cy="1986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500">
              <a:solidFill>
                <a:srgbClr val="13192F"/>
              </a:solidFill>
              <a:latin typeface="Poppins Light"/>
              <a:ea typeface="Poppins Light"/>
              <a:cs typeface="Poppins Light"/>
              <a:sym typeface="Poppins Light"/>
            </a:endParaRPr>
          </a:p>
          <a:p>
            <a:pPr indent="-323850" lvl="0" marL="457200" rtl="0" algn="l">
              <a:lnSpc>
                <a:spcPct val="115000"/>
              </a:lnSpc>
              <a:spcBef>
                <a:spcPts val="0"/>
              </a:spcBef>
              <a:spcAft>
                <a:spcPts val="0"/>
              </a:spcAft>
              <a:buClr>
                <a:srgbClr val="417C7C"/>
              </a:buClr>
              <a:buSzPts val="1500"/>
              <a:buFont typeface="Poppins Light"/>
              <a:buChar char="●"/>
            </a:pPr>
            <a:r>
              <a:rPr lang="en" sz="1500">
                <a:solidFill>
                  <a:srgbClr val="13192F"/>
                </a:solidFill>
                <a:latin typeface="Poppins Light"/>
                <a:ea typeface="Poppins Light"/>
                <a:cs typeface="Poppins Light"/>
                <a:sym typeface="Poppins Light"/>
              </a:rPr>
              <a:t>Transportation Emissions (EPA) </a:t>
            </a:r>
            <a:endParaRPr sz="1500">
              <a:solidFill>
                <a:srgbClr val="13192F"/>
              </a:solidFill>
              <a:latin typeface="Poppins Light"/>
              <a:ea typeface="Poppins Light"/>
              <a:cs typeface="Poppins Light"/>
              <a:sym typeface="Poppins Light"/>
            </a:endParaRPr>
          </a:p>
          <a:p>
            <a:pPr indent="0" lvl="0" marL="457200" rtl="0" algn="l">
              <a:lnSpc>
                <a:spcPct val="115000"/>
              </a:lnSpc>
              <a:spcBef>
                <a:spcPts val="0"/>
              </a:spcBef>
              <a:spcAft>
                <a:spcPts val="0"/>
              </a:spcAft>
              <a:buNone/>
            </a:pPr>
            <a:r>
              <a:t/>
            </a:r>
            <a:endParaRPr sz="1500">
              <a:solidFill>
                <a:srgbClr val="13192F"/>
              </a:solidFill>
              <a:latin typeface="Poppins Light"/>
              <a:ea typeface="Poppins Light"/>
              <a:cs typeface="Poppins Light"/>
              <a:sym typeface="Poppins Light"/>
            </a:endParaRPr>
          </a:p>
          <a:p>
            <a:pPr indent="-323850" lvl="0" marL="457200" rtl="0" algn="l">
              <a:lnSpc>
                <a:spcPct val="115000"/>
              </a:lnSpc>
              <a:spcBef>
                <a:spcPts val="0"/>
              </a:spcBef>
              <a:spcAft>
                <a:spcPts val="0"/>
              </a:spcAft>
              <a:buClr>
                <a:srgbClr val="417C7C"/>
              </a:buClr>
              <a:buSzPts val="1500"/>
              <a:buFont typeface="Poppins Light"/>
              <a:buChar char="●"/>
            </a:pPr>
            <a:r>
              <a:rPr lang="en" sz="1500">
                <a:solidFill>
                  <a:srgbClr val="13192F"/>
                </a:solidFill>
                <a:latin typeface="Poppins Light"/>
                <a:ea typeface="Poppins Light"/>
                <a:cs typeface="Poppins Light"/>
                <a:sym typeface="Poppins Light"/>
              </a:rPr>
              <a:t>Economic Self-Sufficiency (HUD) </a:t>
            </a:r>
            <a:endParaRPr sz="1500">
              <a:solidFill>
                <a:srgbClr val="13192F"/>
              </a:solidFill>
              <a:latin typeface="Poppins Light"/>
              <a:ea typeface="Poppins Light"/>
              <a:cs typeface="Poppins Light"/>
              <a:sym typeface="Poppins Light"/>
            </a:endParaRPr>
          </a:p>
          <a:p>
            <a:pPr indent="0" lvl="0" marL="457200" rtl="0" algn="l">
              <a:lnSpc>
                <a:spcPct val="115000"/>
              </a:lnSpc>
              <a:spcBef>
                <a:spcPts val="0"/>
              </a:spcBef>
              <a:spcAft>
                <a:spcPts val="0"/>
              </a:spcAft>
              <a:buNone/>
            </a:pPr>
            <a:r>
              <a:t/>
            </a:r>
            <a:endParaRPr sz="1500">
              <a:solidFill>
                <a:srgbClr val="13192F"/>
              </a:solidFill>
              <a:latin typeface="Poppins Light"/>
              <a:ea typeface="Poppins Light"/>
              <a:cs typeface="Poppins Light"/>
              <a:sym typeface="Poppins Light"/>
            </a:endParaRPr>
          </a:p>
          <a:p>
            <a:pPr indent="-323850" lvl="0" marL="457200" rtl="0" algn="l">
              <a:lnSpc>
                <a:spcPct val="115000"/>
              </a:lnSpc>
              <a:spcBef>
                <a:spcPts val="0"/>
              </a:spcBef>
              <a:spcAft>
                <a:spcPts val="0"/>
              </a:spcAft>
              <a:buClr>
                <a:srgbClr val="417C7C"/>
              </a:buClr>
              <a:buSzPts val="1500"/>
              <a:buFont typeface="Poppins Light"/>
              <a:buChar char="●"/>
            </a:pPr>
            <a:r>
              <a:rPr lang="en" sz="1500">
                <a:solidFill>
                  <a:srgbClr val="13192F"/>
                </a:solidFill>
                <a:latin typeface="Poppins Light"/>
                <a:ea typeface="Poppins Light"/>
                <a:cs typeface="Poppins Light"/>
                <a:sym typeface="Poppins Light"/>
              </a:rPr>
              <a:t>COVID-19 (HHS) </a:t>
            </a:r>
            <a:endParaRPr sz="1500">
              <a:solidFill>
                <a:srgbClr val="13192F"/>
              </a:solidFill>
              <a:latin typeface="Poppins Light"/>
              <a:ea typeface="Poppins Light"/>
              <a:cs typeface="Poppins Light"/>
              <a:sym typeface="Poppins Light"/>
            </a:endParaRPr>
          </a:p>
          <a:p>
            <a:pPr indent="0" lvl="0" marL="457200" rtl="0" algn="l">
              <a:lnSpc>
                <a:spcPct val="115000"/>
              </a:lnSpc>
              <a:spcBef>
                <a:spcPts val="0"/>
              </a:spcBef>
              <a:spcAft>
                <a:spcPts val="0"/>
              </a:spcAft>
              <a:buNone/>
            </a:pPr>
            <a:r>
              <a:t/>
            </a:r>
            <a:endParaRPr sz="1500">
              <a:solidFill>
                <a:srgbClr val="13192F"/>
              </a:solidFill>
              <a:latin typeface="Poppins Light"/>
              <a:ea typeface="Poppins Light"/>
              <a:cs typeface="Poppins Light"/>
              <a:sym typeface="Poppins Light"/>
            </a:endParaRPr>
          </a:p>
          <a:p>
            <a:pPr indent="-323850" lvl="0" marL="457200" rtl="0" algn="l">
              <a:lnSpc>
                <a:spcPct val="115000"/>
              </a:lnSpc>
              <a:spcBef>
                <a:spcPts val="0"/>
              </a:spcBef>
              <a:spcAft>
                <a:spcPts val="0"/>
              </a:spcAft>
              <a:buClr>
                <a:srgbClr val="417C7C"/>
              </a:buClr>
              <a:buSzPts val="1500"/>
              <a:buFont typeface="Poppins Light"/>
              <a:buChar char="●"/>
            </a:pPr>
            <a:r>
              <a:rPr lang="en" sz="1500">
                <a:solidFill>
                  <a:srgbClr val="13192F"/>
                </a:solidFill>
                <a:latin typeface="Poppins Light"/>
                <a:ea typeface="Poppins Light"/>
                <a:cs typeface="Poppins Light"/>
                <a:sym typeface="Poppins Light"/>
              </a:rPr>
              <a:t>Disaster Response (FEMA) </a:t>
            </a:r>
            <a:endParaRPr sz="1500">
              <a:solidFill>
                <a:srgbClr val="13192F"/>
              </a:solidFill>
              <a:latin typeface="Poppins Light"/>
              <a:ea typeface="Poppins Light"/>
              <a:cs typeface="Poppins Light"/>
              <a:sym typeface="Poppins Light"/>
            </a:endParaRPr>
          </a:p>
          <a:p>
            <a:pPr indent="0" lvl="0" marL="457200" rtl="0" algn="l">
              <a:lnSpc>
                <a:spcPct val="115000"/>
              </a:lnSpc>
              <a:spcBef>
                <a:spcPts val="0"/>
              </a:spcBef>
              <a:spcAft>
                <a:spcPts val="0"/>
              </a:spcAft>
              <a:buNone/>
            </a:pPr>
            <a:r>
              <a:t/>
            </a:r>
            <a:endParaRPr sz="1500">
              <a:solidFill>
                <a:srgbClr val="13192F"/>
              </a:solidFill>
              <a:latin typeface="Poppins Light"/>
              <a:ea typeface="Poppins Light"/>
              <a:cs typeface="Poppins Light"/>
              <a:sym typeface="Poppins Light"/>
            </a:endParaRPr>
          </a:p>
          <a:p>
            <a:pPr indent="-323850" lvl="0" marL="457200" rtl="0" algn="l">
              <a:lnSpc>
                <a:spcPct val="115000"/>
              </a:lnSpc>
              <a:spcBef>
                <a:spcPts val="0"/>
              </a:spcBef>
              <a:spcAft>
                <a:spcPts val="0"/>
              </a:spcAft>
              <a:buClr>
                <a:srgbClr val="417C7C"/>
              </a:buClr>
              <a:buSzPts val="1500"/>
              <a:buFont typeface="Poppins Light"/>
              <a:buChar char="●"/>
            </a:pPr>
            <a:r>
              <a:rPr lang="en" sz="1500">
                <a:solidFill>
                  <a:srgbClr val="13192F"/>
                </a:solidFill>
                <a:latin typeface="Poppins Light"/>
                <a:ea typeface="Poppins Light"/>
                <a:cs typeface="Poppins Light"/>
                <a:sym typeface="Poppins Light"/>
              </a:rPr>
              <a:t>Apprenticeships (DOL) </a:t>
            </a:r>
            <a:endParaRPr sz="1500">
              <a:solidFill>
                <a:srgbClr val="13192F"/>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500">
              <a:solidFill>
                <a:srgbClr val="13192F"/>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500">
              <a:solidFill>
                <a:srgbClr val="13192F"/>
              </a:solidFill>
              <a:latin typeface="Poppins Light"/>
              <a:ea typeface="Poppins Light"/>
              <a:cs typeface="Poppins Light"/>
              <a:sym typeface="Poppins Light"/>
            </a:endParaRPr>
          </a:p>
        </p:txBody>
      </p:sp>
      <p:cxnSp>
        <p:nvCxnSpPr>
          <p:cNvPr id="227" name="Google Shape;227;p36"/>
          <p:cNvCxnSpPr>
            <a:stCxn id="228" idx="3"/>
          </p:cNvCxnSpPr>
          <p:nvPr/>
        </p:nvCxnSpPr>
        <p:spPr>
          <a:xfrm>
            <a:off x="2528775" y="523125"/>
            <a:ext cx="5985600" cy="9900"/>
          </a:xfrm>
          <a:prstGeom prst="straightConnector1">
            <a:avLst/>
          </a:prstGeom>
          <a:noFill/>
          <a:ln cap="flat" cmpd="sng" w="9525">
            <a:solidFill>
              <a:srgbClr val="595959"/>
            </a:solidFill>
            <a:prstDash val="solid"/>
            <a:round/>
            <a:headEnd len="med" w="med" type="none"/>
            <a:tailEnd len="med" w="med" type="none"/>
          </a:ln>
        </p:spPr>
      </p:cxnSp>
      <p:sp>
        <p:nvSpPr>
          <p:cNvPr id="228" name="Google Shape;228;p36"/>
          <p:cNvSpPr txBox="1"/>
          <p:nvPr/>
        </p:nvSpPr>
        <p:spPr>
          <a:xfrm>
            <a:off x="448275" y="323025"/>
            <a:ext cx="208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Inconsolata SemiBold"/>
                <a:ea typeface="Inconsolata SemiBold"/>
                <a:cs typeface="Inconsolata SemiBold"/>
                <a:sym typeface="Inconsolata SemiBold"/>
              </a:rPr>
              <a:t>THE SPRINT PROCESS</a:t>
            </a:r>
            <a:endParaRPr>
              <a:latin typeface="Inconsolata SemiBold"/>
              <a:ea typeface="Inconsolata SemiBold"/>
              <a:cs typeface="Inconsolata SemiBold"/>
              <a:sym typeface="Inconsolata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EA"/>
        </a:solidFill>
      </p:bgPr>
    </p:bg>
    <p:spTree>
      <p:nvGrpSpPr>
        <p:cNvPr id="232" name="Shape 232"/>
        <p:cNvGrpSpPr/>
        <p:nvPr/>
      </p:nvGrpSpPr>
      <p:grpSpPr>
        <a:xfrm>
          <a:off x="0" y="0"/>
          <a:ext cx="0" cy="0"/>
          <a:chOff x="0" y="0"/>
          <a:chExt cx="0" cy="0"/>
        </a:xfrm>
      </p:grpSpPr>
      <p:sp>
        <p:nvSpPr>
          <p:cNvPr id="233" name="Google Shape;233;p37"/>
          <p:cNvSpPr txBox="1"/>
          <p:nvPr/>
        </p:nvSpPr>
        <p:spPr>
          <a:xfrm>
            <a:off x="448275" y="1327263"/>
            <a:ext cx="6342900" cy="26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13192F"/>
                </a:solidFill>
                <a:latin typeface="Inconsolata SemiBold"/>
                <a:ea typeface="Inconsolata SemiBold"/>
                <a:cs typeface="Inconsolata SemiBold"/>
                <a:sym typeface="Inconsolata SemiBold"/>
              </a:rPr>
              <a:t>Recruit Teams to Build Solutions</a:t>
            </a:r>
            <a:endParaRPr sz="1800">
              <a:solidFill>
                <a:srgbClr val="13192F"/>
              </a:solidFill>
              <a:latin typeface="Inconsolata SemiBold"/>
              <a:ea typeface="Inconsolata SemiBold"/>
              <a:cs typeface="Inconsolata SemiBold"/>
              <a:sym typeface="Inconsolata SemiBold"/>
            </a:endParaRPr>
          </a:p>
        </p:txBody>
      </p:sp>
      <p:sp>
        <p:nvSpPr>
          <p:cNvPr id="234" name="Google Shape;234;p37"/>
          <p:cNvSpPr txBox="1"/>
          <p:nvPr/>
        </p:nvSpPr>
        <p:spPr>
          <a:xfrm>
            <a:off x="448275" y="1746838"/>
            <a:ext cx="8102400" cy="505800"/>
          </a:xfrm>
          <a:prstGeom prst="rect">
            <a:avLst/>
          </a:prstGeom>
          <a:noFill/>
          <a:ln>
            <a:noFill/>
          </a:ln>
        </p:spPr>
        <p:txBody>
          <a:bodyPr anchorCtr="0" anchor="ctr" bIns="91425" lIns="91425" spcFirstLastPara="1" rIns="91425" wrap="square" tIns="91425">
            <a:noAutofit/>
          </a:bodyPr>
          <a:lstStyle/>
          <a:p>
            <a:pPr indent="0" lvl="0" marL="0" rtl="0" algn="l">
              <a:lnSpc>
                <a:spcPct val="130000"/>
              </a:lnSpc>
              <a:spcBef>
                <a:spcPts val="0"/>
              </a:spcBef>
              <a:spcAft>
                <a:spcPts val="0"/>
              </a:spcAft>
              <a:buNone/>
            </a:pPr>
            <a:r>
              <a:rPr lang="en" sz="1500">
                <a:solidFill>
                  <a:srgbClr val="13192F"/>
                </a:solidFill>
                <a:latin typeface="Poppins Light"/>
                <a:ea typeface="Poppins Light"/>
                <a:cs typeface="Poppins Light"/>
                <a:sym typeface="Poppins Light"/>
              </a:rPr>
              <a:t>To address these challenges, sprint participants are identified representing diverse roles and expertise.</a:t>
            </a:r>
            <a:endParaRPr sz="1500">
              <a:solidFill>
                <a:srgbClr val="13192F"/>
              </a:solidFill>
              <a:latin typeface="Poppins Light"/>
              <a:ea typeface="Poppins Light"/>
              <a:cs typeface="Poppins Light"/>
              <a:sym typeface="Poppins Light"/>
            </a:endParaRPr>
          </a:p>
        </p:txBody>
      </p:sp>
      <p:sp>
        <p:nvSpPr>
          <p:cNvPr id="235" name="Google Shape;235;p37"/>
          <p:cNvSpPr txBox="1"/>
          <p:nvPr/>
        </p:nvSpPr>
        <p:spPr>
          <a:xfrm>
            <a:off x="556800" y="3420538"/>
            <a:ext cx="2007600" cy="395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13192F"/>
                </a:solidFill>
                <a:latin typeface="Inconsolata SemiBold"/>
                <a:ea typeface="Inconsolata SemiBold"/>
                <a:cs typeface="Inconsolata SemiBold"/>
                <a:sym typeface="Inconsolata SemiBold"/>
              </a:rPr>
              <a:t>Tech/Product Teams</a:t>
            </a:r>
            <a:endParaRPr sz="1200">
              <a:solidFill>
                <a:srgbClr val="13192F"/>
              </a:solidFill>
              <a:latin typeface="Inconsolata SemiBold"/>
              <a:ea typeface="Inconsolata SemiBold"/>
              <a:cs typeface="Inconsolata SemiBold"/>
              <a:sym typeface="Inconsolata SemiBold"/>
            </a:endParaRPr>
          </a:p>
        </p:txBody>
      </p:sp>
      <p:sp>
        <p:nvSpPr>
          <p:cNvPr id="236" name="Google Shape;236;p37"/>
          <p:cNvSpPr txBox="1"/>
          <p:nvPr/>
        </p:nvSpPr>
        <p:spPr>
          <a:xfrm>
            <a:off x="2564400" y="3420538"/>
            <a:ext cx="2007600" cy="395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13192F"/>
                </a:solidFill>
                <a:latin typeface="Inconsolata SemiBold"/>
                <a:ea typeface="Inconsolata SemiBold"/>
                <a:cs typeface="Inconsolata SemiBold"/>
                <a:sym typeface="Inconsolata SemiBold"/>
              </a:rPr>
              <a:t>User Advocates</a:t>
            </a:r>
            <a:endParaRPr sz="1200">
              <a:solidFill>
                <a:srgbClr val="13192F"/>
              </a:solidFill>
              <a:latin typeface="Inconsolata SemiBold"/>
              <a:ea typeface="Inconsolata SemiBold"/>
              <a:cs typeface="Inconsolata SemiBold"/>
              <a:sym typeface="Inconsolata SemiBold"/>
            </a:endParaRPr>
          </a:p>
        </p:txBody>
      </p:sp>
      <p:sp>
        <p:nvSpPr>
          <p:cNvPr id="237" name="Google Shape;237;p37"/>
          <p:cNvSpPr txBox="1"/>
          <p:nvPr/>
        </p:nvSpPr>
        <p:spPr>
          <a:xfrm>
            <a:off x="4572000" y="3420538"/>
            <a:ext cx="2007600" cy="395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13192F"/>
                </a:solidFill>
                <a:latin typeface="Inconsolata SemiBold"/>
                <a:ea typeface="Inconsolata SemiBold"/>
                <a:cs typeface="Inconsolata SemiBold"/>
                <a:sym typeface="Inconsolata SemiBold"/>
              </a:rPr>
              <a:t>Data Stewards</a:t>
            </a:r>
            <a:endParaRPr sz="1200">
              <a:solidFill>
                <a:srgbClr val="13192F"/>
              </a:solidFill>
              <a:latin typeface="Inconsolata SemiBold"/>
              <a:ea typeface="Inconsolata SemiBold"/>
              <a:cs typeface="Inconsolata SemiBold"/>
              <a:sym typeface="Inconsolata SemiBold"/>
            </a:endParaRPr>
          </a:p>
        </p:txBody>
      </p:sp>
      <p:sp>
        <p:nvSpPr>
          <p:cNvPr id="238" name="Google Shape;238;p37"/>
          <p:cNvSpPr txBox="1"/>
          <p:nvPr/>
        </p:nvSpPr>
        <p:spPr>
          <a:xfrm>
            <a:off x="6579600" y="3420538"/>
            <a:ext cx="2007600" cy="395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13192F"/>
                </a:solidFill>
                <a:latin typeface="Inconsolata SemiBold"/>
                <a:ea typeface="Inconsolata SemiBold"/>
                <a:cs typeface="Inconsolata SemiBold"/>
                <a:sym typeface="Inconsolata SemiBold"/>
              </a:rPr>
              <a:t>Product Advisors</a:t>
            </a:r>
            <a:endParaRPr sz="1200">
              <a:solidFill>
                <a:srgbClr val="13192F"/>
              </a:solidFill>
              <a:latin typeface="Inconsolata SemiBold"/>
              <a:ea typeface="Inconsolata SemiBold"/>
              <a:cs typeface="Inconsolata SemiBold"/>
              <a:sym typeface="Inconsolata SemiBold"/>
            </a:endParaRPr>
          </a:p>
        </p:txBody>
      </p:sp>
      <p:pic>
        <p:nvPicPr>
          <p:cNvPr id="239" name="Google Shape;239;p37"/>
          <p:cNvPicPr preferRelativeResize="0"/>
          <p:nvPr/>
        </p:nvPicPr>
        <p:blipFill>
          <a:blip r:embed="rId3">
            <a:alphaModFix/>
          </a:blip>
          <a:stretch>
            <a:fillRect/>
          </a:stretch>
        </p:blipFill>
        <p:spPr>
          <a:xfrm>
            <a:off x="1244484" y="2801374"/>
            <a:ext cx="632225" cy="450546"/>
          </a:xfrm>
          <a:prstGeom prst="rect">
            <a:avLst/>
          </a:prstGeom>
          <a:noFill/>
          <a:ln>
            <a:noFill/>
          </a:ln>
        </p:spPr>
      </p:pic>
      <p:pic>
        <p:nvPicPr>
          <p:cNvPr id="240" name="Google Shape;240;p37"/>
          <p:cNvPicPr preferRelativeResize="0"/>
          <p:nvPr/>
        </p:nvPicPr>
        <p:blipFill>
          <a:blip r:embed="rId4">
            <a:alphaModFix/>
          </a:blip>
          <a:stretch>
            <a:fillRect/>
          </a:stretch>
        </p:blipFill>
        <p:spPr>
          <a:xfrm>
            <a:off x="3252086" y="2773739"/>
            <a:ext cx="632225" cy="505800"/>
          </a:xfrm>
          <a:prstGeom prst="rect">
            <a:avLst/>
          </a:prstGeom>
          <a:noFill/>
          <a:ln>
            <a:noFill/>
          </a:ln>
        </p:spPr>
      </p:pic>
      <p:pic>
        <p:nvPicPr>
          <p:cNvPr id="241" name="Google Shape;241;p37"/>
          <p:cNvPicPr preferRelativeResize="0"/>
          <p:nvPr/>
        </p:nvPicPr>
        <p:blipFill>
          <a:blip r:embed="rId5">
            <a:alphaModFix/>
          </a:blip>
          <a:stretch>
            <a:fillRect/>
          </a:stretch>
        </p:blipFill>
        <p:spPr>
          <a:xfrm>
            <a:off x="7216975" y="2797734"/>
            <a:ext cx="632225" cy="457836"/>
          </a:xfrm>
          <a:prstGeom prst="rect">
            <a:avLst/>
          </a:prstGeom>
          <a:noFill/>
          <a:ln>
            <a:noFill/>
          </a:ln>
        </p:spPr>
      </p:pic>
      <p:pic>
        <p:nvPicPr>
          <p:cNvPr id="242" name="Google Shape;242;p37"/>
          <p:cNvPicPr preferRelativeResize="0"/>
          <p:nvPr/>
        </p:nvPicPr>
        <p:blipFill>
          <a:blip r:embed="rId6">
            <a:alphaModFix/>
          </a:blip>
          <a:stretch>
            <a:fillRect/>
          </a:stretch>
        </p:blipFill>
        <p:spPr>
          <a:xfrm>
            <a:off x="5234531" y="2780347"/>
            <a:ext cx="632225" cy="492567"/>
          </a:xfrm>
          <a:prstGeom prst="rect">
            <a:avLst/>
          </a:prstGeom>
          <a:noFill/>
          <a:ln>
            <a:noFill/>
          </a:ln>
        </p:spPr>
      </p:pic>
      <p:cxnSp>
        <p:nvCxnSpPr>
          <p:cNvPr id="243" name="Google Shape;243;p37"/>
          <p:cNvCxnSpPr>
            <a:stCxn id="244" idx="3"/>
          </p:cNvCxnSpPr>
          <p:nvPr/>
        </p:nvCxnSpPr>
        <p:spPr>
          <a:xfrm>
            <a:off x="2564475" y="523125"/>
            <a:ext cx="5949900" cy="9900"/>
          </a:xfrm>
          <a:prstGeom prst="straightConnector1">
            <a:avLst/>
          </a:prstGeom>
          <a:noFill/>
          <a:ln cap="flat" cmpd="sng" w="9525">
            <a:solidFill>
              <a:srgbClr val="595959"/>
            </a:solidFill>
            <a:prstDash val="solid"/>
            <a:round/>
            <a:headEnd len="med" w="med" type="none"/>
            <a:tailEnd len="med" w="med" type="none"/>
          </a:ln>
        </p:spPr>
      </p:cxnSp>
      <p:sp>
        <p:nvSpPr>
          <p:cNvPr id="244" name="Google Shape;244;p37"/>
          <p:cNvSpPr txBox="1"/>
          <p:nvPr/>
        </p:nvSpPr>
        <p:spPr>
          <a:xfrm>
            <a:off x="448275" y="323025"/>
            <a:ext cx="211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Inconsolata SemiBold"/>
                <a:ea typeface="Inconsolata SemiBold"/>
                <a:cs typeface="Inconsolata SemiBold"/>
                <a:sym typeface="Inconsolata SemiBold"/>
              </a:rPr>
              <a:t>THE SPRINT PROCESS</a:t>
            </a:r>
            <a:endParaRPr>
              <a:latin typeface="Inconsolata SemiBold"/>
              <a:ea typeface="Inconsolata SemiBold"/>
              <a:cs typeface="Inconsolata SemiBold"/>
              <a:sym typeface="Inconsolata SemiBo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